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46"/>
  </p:notesMasterIdLst>
  <p:sldIdLst>
    <p:sldId id="256" r:id="rId3"/>
    <p:sldId id="383" r:id="rId4"/>
    <p:sldId id="512" r:id="rId5"/>
    <p:sldId id="291" r:id="rId6"/>
    <p:sldId id="514" r:id="rId7"/>
    <p:sldId id="515" r:id="rId8"/>
    <p:sldId id="516" r:id="rId9"/>
    <p:sldId id="513" r:id="rId10"/>
    <p:sldId id="384" r:id="rId11"/>
    <p:sldId id="451" r:id="rId12"/>
    <p:sldId id="479" r:id="rId13"/>
    <p:sldId id="480" r:id="rId14"/>
    <p:sldId id="511" r:id="rId15"/>
    <p:sldId id="482" r:id="rId16"/>
    <p:sldId id="483" r:id="rId17"/>
    <p:sldId id="484" r:id="rId18"/>
    <p:sldId id="485" r:id="rId19"/>
    <p:sldId id="486" r:id="rId20"/>
    <p:sldId id="487" r:id="rId21"/>
    <p:sldId id="491" r:id="rId22"/>
    <p:sldId id="492" r:id="rId23"/>
    <p:sldId id="494" r:id="rId24"/>
    <p:sldId id="495" r:id="rId25"/>
    <p:sldId id="496" r:id="rId26"/>
    <p:sldId id="517" r:id="rId27"/>
    <p:sldId id="497" r:id="rId28"/>
    <p:sldId id="518" r:id="rId29"/>
    <p:sldId id="419" r:id="rId30"/>
    <p:sldId id="499" r:id="rId31"/>
    <p:sldId id="519" r:id="rId32"/>
    <p:sldId id="420" r:id="rId33"/>
    <p:sldId id="501" r:id="rId34"/>
    <p:sldId id="502" r:id="rId35"/>
    <p:sldId id="503" r:id="rId36"/>
    <p:sldId id="520" r:id="rId37"/>
    <p:sldId id="504" r:id="rId38"/>
    <p:sldId id="507" r:id="rId39"/>
    <p:sldId id="505" r:id="rId40"/>
    <p:sldId id="506" r:id="rId41"/>
    <p:sldId id="508" r:id="rId42"/>
    <p:sldId id="509" r:id="rId43"/>
    <p:sldId id="510" r:id="rId44"/>
    <p:sldId id="298" r:id="rId45"/>
  </p:sldIdLst>
  <p:sldSz cx="9144000" cy="5143500" type="screen16x9"/>
  <p:notesSz cx="6761163" cy="9942513"/>
  <p:defaultTextStyle>
    <a:defPPr>
      <a:defRPr lang="ru-RU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19" autoAdjust="0"/>
    <p:restoredTop sz="94640" autoAdjust="0"/>
  </p:normalViewPr>
  <p:slideViewPr>
    <p:cSldViewPr>
      <p:cViewPr varScale="1">
        <p:scale>
          <a:sx n="63" d="100"/>
          <a:sy n="63" d="100"/>
        </p:scale>
        <p:origin x="-102" y="-4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14" y="-78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F4D645A-A5BE-4A26-B89B-6546962A1BD7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902F8B9-9A19-49AA-9317-A6ACF283A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22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56270-4F50-4ACA-8D38-23E5ED6E541A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56270-4F50-4ACA-8D38-23E5ED6E541A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C6A6-BB7B-4CBD-A6BF-AB5CC4121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2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C51DE-95FA-4FFE-B07B-A6A8649BF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4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6D76-2A0F-441F-9393-30E3BFCA7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12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8229600" cy="16394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953942"/>
            <a:ext cx="8229600" cy="16406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633D-EB31-4C76-BD53-AB390FD84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3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9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64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60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12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110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5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41DF-5325-4526-A952-1537A82ED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090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56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02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16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6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81E-4652-419D-A808-21B054EA3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03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76A39-AC88-45C0-80DA-C4FB5292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98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EC84-0680-4C15-88F4-2086C88B8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4622-B0EA-4A3C-A0DF-67EDE92CF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2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3814-C729-4F9A-87D2-F41ECFC94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06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7DCA7-C15C-48C1-AA1D-702284615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95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BCEA-2053-4962-9E85-2E53237FA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57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3D3804C-814D-43E3-B362-C1A080528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ffs2013@gmail.com" TargetMode="Externa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2900" y="265459"/>
            <a:ext cx="571500" cy="32509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1</a:t>
            </a: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914400"/>
            <a:ext cx="7696200" cy="386715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Модернизация образовательных программ в соответствии с новой редакцией ФГОС.</a:t>
            </a:r>
            <a:br>
              <a:rPr lang="ru-RU" sz="2800" b="1" dirty="0" smtClean="0"/>
            </a:br>
            <a:r>
              <a:rPr lang="ru-RU" sz="2800" b="1" dirty="0" smtClean="0"/>
              <a:t>Механизмы и смысл.</a:t>
            </a:r>
            <a:endParaRPr lang="ru-RU" sz="2800" b="1" i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i="1" dirty="0" smtClean="0">
                <a:latin typeface="Times New Roman" pitchFamily="18" charset="0"/>
              </a:rPr>
              <a:t>О.П. Мелехова</a:t>
            </a:r>
            <a:r>
              <a:rPr lang="ru-RU" sz="2600" b="1" i="1" dirty="0" smtClean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i="1" dirty="0" smtClean="0">
                <a:latin typeface="Times New Roman" pitchFamily="18" charset="0"/>
              </a:rPr>
              <a:t>д.б.н., зам. председателя УМС по биологии УМО по классическому университетскому образованию,</a:t>
            </a:r>
            <a:br>
              <a:rPr lang="ru-RU" sz="2400" b="1" i="1" dirty="0" smtClean="0">
                <a:latin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</a:rPr>
              <a:t>МГУ имени </a:t>
            </a:r>
            <a:r>
              <a:rPr lang="ru-RU" sz="2400" b="1" i="1" dirty="0" err="1" smtClean="0">
                <a:latin typeface="Times New Roman" pitchFamily="18" charset="0"/>
              </a:rPr>
              <a:t>М.В.Ломоносова</a:t>
            </a:r>
            <a:r>
              <a:rPr lang="ru-RU" sz="2400" b="1" i="1" dirty="0" smtClean="0">
                <a:latin typeface="Arial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000" b="1" i="1" dirty="0" smtClean="0">
                <a:latin typeface="Arial" charset="0"/>
              </a:rPr>
              <a:t>e-mail: </a:t>
            </a:r>
            <a:r>
              <a:rPr lang="en-US" sz="2000" b="1" i="1" dirty="0" smtClean="0">
                <a:latin typeface="Arial" charset="0"/>
                <a:hlinkClick r:id="rId2"/>
              </a:rPr>
              <a:t>muffs2013@gmail.com</a:t>
            </a:r>
            <a:endParaRPr lang="en-US" sz="2000" b="1" i="1" dirty="0" smtClean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10</a:t>
            </a:r>
            <a:endParaRPr lang="ru-RU" sz="2000" kern="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914399" y="586979"/>
            <a:ext cx="7554527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FFFFFF"/>
              </a:buClr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Уровни профессионального образования, </a:t>
            </a:r>
          </a:p>
          <a:p>
            <a:pPr lvl="0" algn="ctr">
              <a:buClr>
                <a:srgbClr val="FFFFFF"/>
              </a:buClr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образовательные программы </a:t>
            </a:r>
            <a:endParaRPr lang="ru-RU" sz="2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0"/>
              </a:spcBef>
              <a:buClr>
                <a:srgbClr val="FFFFFF"/>
              </a:buClr>
              <a:buSzPct val="100000"/>
              <a:buFont typeface="+mj-lt"/>
              <a:buAutoNum type="arabicPeriod"/>
              <a:defRPr/>
            </a:pP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Среднее профессиональное образование </a:t>
            </a:r>
            <a:endParaRPr lang="ru-RU" sz="20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79500" indent="-184150">
              <a:buClr>
                <a:srgbClr val="FFFFFF"/>
              </a:buClr>
              <a:defRPr/>
            </a:pPr>
            <a:r>
              <a:rPr lang="ru-RU" sz="20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квалифицированных рабочих </a:t>
            </a:r>
          </a:p>
          <a:p>
            <a:pPr marL="1079500" indent="-184150">
              <a:buClr>
                <a:srgbClr val="FFFFFF"/>
              </a:buClr>
              <a:defRPr/>
            </a:pPr>
            <a:r>
              <a:rPr lang="ru-RU" sz="20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специалистов среднего звена 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FFFFFF"/>
              </a:buClr>
              <a:buSzPct val="100000"/>
              <a:buFont typeface="+mj-lt"/>
              <a:buAutoNum type="arabicPeriod" startAt="2"/>
              <a:defRPr/>
            </a:pP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Высшее образование - 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FFFFFF"/>
              </a:buClr>
              <a:buSzPct val="100000"/>
              <a:buFont typeface="+mj-lt"/>
              <a:buAutoNum type="arabicPeriod" startAt="2"/>
              <a:defRPr/>
            </a:pPr>
            <a:r>
              <a:rPr lang="ru-RU" sz="2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Высшее образование 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i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специалитет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магистратура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FFFFFF"/>
              </a:buClr>
              <a:buSzPct val="100000"/>
              <a:buFont typeface="+mj-lt"/>
              <a:buAutoNum type="arabicPeriod" startAt="2"/>
              <a:defRPr/>
            </a:pPr>
            <a:r>
              <a:rPr lang="ru-RU" sz="2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Высшее образование 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кадров высшей квалификации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079500" indent="-184150">
              <a:lnSpc>
                <a:spcPts val="2000"/>
              </a:lnSpc>
              <a:buClr>
                <a:srgbClr val="FFFFFF"/>
              </a:buClr>
              <a:defRPr/>
            </a:pP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аспирантура 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адъюнктура) </a:t>
            </a:r>
          </a:p>
          <a:p>
            <a:pPr marL="1079500" indent="-184150">
              <a:lnSpc>
                <a:spcPts val="2000"/>
              </a:lnSpc>
              <a:buClr>
                <a:srgbClr val="FFFFFF"/>
              </a:buClr>
              <a:defRPr/>
            </a:pP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ординатура </a:t>
            </a:r>
          </a:p>
          <a:p>
            <a:pPr marL="1079500" indent="-184150">
              <a:lnSpc>
                <a:spcPts val="2000"/>
              </a:lnSpc>
              <a:buClr>
                <a:srgbClr val="FFFFFF"/>
              </a:buClr>
              <a:defRPr/>
            </a:pP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ассистентура – стажировка 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FFFFFF"/>
              </a:buClr>
              <a:buFont typeface="+mj-lt"/>
              <a:buAutoNum type="arabicPeriod" startAt="2"/>
              <a:defRPr/>
            </a:pPr>
            <a:endParaRPr lang="ru-RU" sz="22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673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291106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11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10325" y="592335"/>
            <a:ext cx="8229600" cy="304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УГСН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 науки 06.00.00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510325" y="1200149"/>
            <a:ext cx="8229600" cy="3627057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ru-RU" sz="2400" dirty="0"/>
              <a:t>Направление </a:t>
            </a:r>
            <a:r>
              <a:rPr lang="ru-RU" sz="2400" dirty="0" smtClean="0"/>
              <a:t>подготовки БИОЛОГИЯ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Квалификация: </a:t>
            </a:r>
          </a:p>
          <a:p>
            <a:pPr marL="1970088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06.03.01   </a:t>
            </a:r>
            <a:r>
              <a:rPr lang="ru-RU" sz="2400" dirty="0">
                <a:latin typeface="Times New Roman" panose="02020603050405020304" pitchFamily="18" charset="0"/>
              </a:rPr>
              <a:t>Академический </a:t>
            </a:r>
            <a:r>
              <a:rPr lang="ru-RU" sz="2400" dirty="0" smtClean="0">
                <a:latin typeface="Times New Roman" panose="02020603050405020304" pitchFamily="18" charset="0"/>
              </a:rPr>
              <a:t>бакалавр</a:t>
            </a:r>
            <a:br>
              <a:rPr lang="ru-RU" sz="2400" dirty="0" smtClean="0">
                <a:latin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</a:rPr>
              <a:t>06.04.01   Магистр</a:t>
            </a:r>
            <a:endParaRPr lang="ru-RU" sz="2400" dirty="0">
              <a:latin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ru-RU" sz="2400" dirty="0"/>
              <a:t>Направление </a:t>
            </a:r>
            <a:r>
              <a:rPr lang="ru-RU" sz="2400" dirty="0" smtClean="0"/>
              <a:t>подготовки ПОЧВОВЕДЕНИЕ </a:t>
            </a:r>
            <a:endParaRPr lang="ru-RU" sz="2400" dirty="0"/>
          </a:p>
          <a:p>
            <a:pPr marL="0" indent="0">
              <a:lnSpc>
                <a:spcPts val="25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Квалификация:</a:t>
            </a:r>
          </a:p>
          <a:p>
            <a:pPr marL="1970088" indent="0">
              <a:lnSpc>
                <a:spcPts val="25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06.03.02   </a:t>
            </a:r>
            <a:r>
              <a:rPr lang="ru-RU" sz="2400" dirty="0">
                <a:latin typeface="Times New Roman" panose="02020603050405020304" pitchFamily="18" charset="0"/>
              </a:rPr>
              <a:t>Академический </a:t>
            </a:r>
            <a:r>
              <a:rPr lang="ru-RU" sz="2400" dirty="0" smtClean="0">
                <a:latin typeface="Times New Roman" panose="02020603050405020304" pitchFamily="18" charset="0"/>
              </a:rPr>
              <a:t>бакалавр </a:t>
            </a:r>
            <a:br>
              <a:rPr lang="ru-RU" sz="2400" dirty="0" smtClean="0">
                <a:latin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</a:rPr>
              <a:t>06.04.02   </a:t>
            </a:r>
            <a:r>
              <a:rPr lang="ru-RU" sz="2400" dirty="0">
                <a:latin typeface="Times New Roman" panose="02020603050405020304" pitchFamily="18" charset="0"/>
              </a:rPr>
              <a:t>Магистр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  <a:r>
              <a:rPr lang="ru-RU" sz="2400" dirty="0"/>
              <a:t>  </a:t>
            </a:r>
            <a:r>
              <a:rPr lang="ru-RU" sz="2400" dirty="0" smtClean="0">
                <a:latin typeface="Times New Roman" panose="02020603050405020304" pitchFamily="18" charset="0"/>
              </a:rPr>
              <a:t>06.05.01: Биоинженерия </a:t>
            </a:r>
            <a:r>
              <a:rPr lang="ru-RU" sz="2400" dirty="0">
                <a:latin typeface="Times New Roman" panose="02020603050405020304" pitchFamily="18" charset="0"/>
              </a:rPr>
              <a:t>и </a:t>
            </a:r>
            <a:r>
              <a:rPr lang="ru-RU" sz="2400" dirty="0" err="1">
                <a:latin typeface="Times New Roman" panose="02020603050405020304" pitchFamily="18" charset="0"/>
              </a:rPr>
              <a:t>Биоинформатика</a:t>
            </a:r>
            <a:endParaRPr lang="ru-RU" sz="2400" dirty="0">
              <a:latin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220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УГСН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Биологические науки 06.00.00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352550"/>
            <a:ext cx="8229600" cy="3086100"/>
          </a:xfrm>
        </p:spPr>
        <p:txBody>
          <a:bodyPr/>
          <a:lstStyle/>
          <a:p>
            <a:pPr marL="0" indent="0" algn="ctr">
              <a:lnSpc>
                <a:spcPts val="2500"/>
              </a:lnSpc>
              <a:buNone/>
            </a:pPr>
            <a:r>
              <a:rPr lang="ru-RU" sz="2800" dirty="0" smtClean="0"/>
              <a:t>Подготовка научно-исследовательских кадров в аспирантуре 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06.06.01 Квалификация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 smtClean="0"/>
              <a:t> </a:t>
            </a:r>
          </a:p>
          <a:p>
            <a:pPr marL="179070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исследователь 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06.07.01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адьюнктура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военных институтов) 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06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12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55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включает следующие разделы и требования: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352550"/>
            <a:ext cx="8229600" cy="3086100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применения;</a:t>
            </a:r>
          </a:p>
          <a:p>
            <a:pPr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направления;</a:t>
            </a:r>
          </a:p>
          <a:p>
            <a:pPr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профессиональной деятельности;</a:t>
            </a:r>
          </a:p>
          <a:p>
            <a:pPr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образовательной программы (ОП);</a:t>
            </a:r>
          </a:p>
          <a:p>
            <a:pPr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ОП;</a:t>
            </a:r>
          </a:p>
          <a:p>
            <a:pPr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ОП;</a:t>
            </a:r>
          </a:p>
          <a:p>
            <a:pPr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освоения ОП.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06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13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469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66800" y="361950"/>
            <a:ext cx="76200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эффективности внедрения ФГОС в вузах в 2012 – 2013г.г.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352550"/>
            <a:ext cx="8229600" cy="30861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основные недостатки: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единых методологических принципов формирования перечня компетенций;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 неоднозначных формулировок и цифровых различий в разных ФГОС;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формирования вертикальных модулей в учебном плане на основе цикловой структуры образовательной программы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многие другие несоответствия между стандартами различных направлений.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06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58829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66800" y="361950"/>
            <a:ext cx="76200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обновления ФГОС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352550"/>
            <a:ext cx="8229600" cy="30861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формированию перечня результатов освоения образовательной программы –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Общекультурные компетенции: единый перечень на уровень высшего образования;</a:t>
            </a:r>
          </a:p>
          <a:p>
            <a:pPr>
              <a:lnSpc>
                <a:spcPts val="2500"/>
              </a:lnSpc>
              <a:spcBef>
                <a:spcPts val="12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компетенции: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Общепрофессиональные – единые по направлению подготовки;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– по видам деятельности и профилям (направленности) подготовки.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06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458699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0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16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4480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rgbClr val="E5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Образовательной программы</a:t>
            </a: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Структура ООП во ФГОС ВПО (до 2013г.)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784057"/>
              </p:ext>
            </p:extLst>
          </p:nvPr>
        </p:nvGraphicFramePr>
        <p:xfrm>
          <a:off x="609600" y="2515870"/>
          <a:ext cx="8000999" cy="1427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2000"/>
                <a:gridCol w="2438400"/>
                <a:gridCol w="1447800"/>
                <a:gridCol w="1828800"/>
                <a:gridCol w="1523999"/>
              </a:tblGrid>
              <a:tr h="142748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УЦ ООП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Учебные циклы и проектируемые результаты их освоения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Трудоемкость (зачетные </a:t>
                      </a:r>
                      <a:r>
                        <a:rPr lang="ru-RU" sz="1200" dirty="0" smtClean="0">
                          <a:effectLst/>
                        </a:rPr>
                        <a:t>единицы)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Примерный перечень дисциплин для разработки примерных программ, учебников и учебных пособий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Коды </a:t>
                      </a:r>
                      <a:r>
                        <a:rPr lang="ru-RU" sz="1200" dirty="0" smtClean="0">
                          <a:effectLst/>
                        </a:rPr>
                        <a:t>формируемых </a:t>
                      </a:r>
                      <a:r>
                        <a:rPr lang="ru-RU" sz="1200" dirty="0">
                          <a:effectLst/>
                        </a:rPr>
                        <a:t>компетенций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7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0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17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400" b="1" dirty="0">
                <a:latin typeface="Times New Roman" pitchFamily="18" charset="0"/>
              </a:rPr>
              <a:t>Структура ООП бакалавра ФГОС ВО 2013г.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(направление «Биология»)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083745"/>
              </p:ext>
            </p:extLst>
          </p:nvPr>
        </p:nvGraphicFramePr>
        <p:xfrm>
          <a:off x="762000" y="1657350"/>
          <a:ext cx="7696200" cy="3153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7897"/>
                <a:gridCol w="1738303"/>
              </a:tblGrid>
              <a:tr h="918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Структура программы </a:t>
                      </a:r>
                      <a:r>
                        <a:rPr lang="ru-RU" sz="1200" dirty="0" err="1">
                          <a:effectLst/>
                        </a:rPr>
                        <a:t>бакалавриата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Объем программы </a:t>
                      </a:r>
                      <a:r>
                        <a:rPr lang="ru-RU" sz="1200" dirty="0" err="1">
                          <a:effectLst/>
                        </a:rPr>
                        <a:t>бакалавриата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в зачетных единицах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 anchor="ctr"/>
                </a:tc>
              </a:tr>
              <a:tr h="29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Дисциплины (модули)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190 - 200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</a:tr>
              <a:tr h="384488">
                <a:tc>
                  <a:txBody>
                    <a:bodyPr/>
                    <a:lstStyle/>
                    <a:p>
                      <a:pPr marL="241300" indent="-241300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Базовая часть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101 - 109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</a:tr>
              <a:tr h="225255">
                <a:tc>
                  <a:txBody>
                    <a:bodyPr/>
                    <a:lstStyle/>
                    <a:p>
                      <a:pPr marL="241300" indent="-241300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</a:tr>
              <a:tr h="29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Практики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35 - 40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</a:tr>
              <a:tr h="296860">
                <a:tc>
                  <a:txBody>
                    <a:bodyPr/>
                    <a:lstStyle/>
                    <a:p>
                      <a:pPr marL="291465" indent="-291465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Базовая часть </a:t>
                      </a:r>
                    </a:p>
                    <a:p>
                      <a:pPr marL="291465" indent="-291465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12 - 18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</a:tr>
              <a:tr h="225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</a:tr>
              <a:tr h="37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Государственная итоговая аттестация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6-9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52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0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Структура ООП магистра ФГОС ВО 2013г.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918682"/>
              </p:ext>
            </p:extLst>
          </p:nvPr>
        </p:nvGraphicFramePr>
        <p:xfrm>
          <a:off x="724853" y="1428748"/>
          <a:ext cx="7694295" cy="3199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0870"/>
                <a:gridCol w="3150870"/>
                <a:gridCol w="1392555"/>
              </a:tblGrid>
              <a:tr h="99060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Структура программы магистратуры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>
                          <a:effectLst/>
                        </a:rPr>
                        <a:t>Объем программы магистратуры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>
                          <a:effectLst/>
                        </a:rPr>
                        <a:t>в зачетных единицах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58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>
                          <a:effectLst/>
                        </a:rPr>
                        <a:t>Блок 1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Дисциплины (модули)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54 - 66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292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1300" indent="-241300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Базовая часть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21 - 30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2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0" indent="-241300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Вариативная часть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60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Блок 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Практики, в том числе научно-исследовательская работа (НИР)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200">
                          <a:effectLst/>
                        </a:rPr>
                        <a:t>45 - 60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16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>
                          <a:effectLst/>
                        </a:rPr>
                        <a:t>Блок 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Государственная итоговая аттестация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6-9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292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>
                          <a:effectLst/>
                        </a:rPr>
                        <a:t>Объем программы магистратуры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200" dirty="0">
                          <a:effectLst/>
                        </a:rPr>
                        <a:t>120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3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1123950"/>
            <a:ext cx="7239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Базовая </a:t>
            </a:r>
            <a:r>
              <a:rPr lang="ru-RU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часть ООП включает обязательные для освоения дисциплины и практики по направлению</a:t>
            </a:r>
          </a:p>
          <a:p>
            <a:pPr algn="ctr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Вариативная часть формируется образовательной 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организацией и другими участниками образовательных отношений.</a:t>
            </a:r>
          </a:p>
          <a:p>
            <a:pPr algn="ctr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Образовательная организация вправе выбрать направленность (профиль) образовательной программы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65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Содержание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229600" cy="3486150"/>
          </a:xfrm>
        </p:spPr>
        <p:txBody>
          <a:bodyPr/>
          <a:lstStyle/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 ФГОС и другие нормативные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образовательных программ в соответствии с ФГОС и с учетом требований работодателей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1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20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299" y="441720"/>
            <a:ext cx="82677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ФГОС «Требования к результатам </a:t>
            </a:r>
            <a:b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освоения ООП».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r>
              <a:rPr lang="ru-RU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общекультурные компетенции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существенно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сокращены в количестве и тщательно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отредактированы;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FontTx/>
              <a:buNone/>
              <a:defRPr/>
            </a:pPr>
            <a:r>
              <a:rPr lang="ru-RU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общепрофессиональные компетенции</a:t>
            </a:r>
            <a:r>
              <a:rPr lang="ru-RU" sz="24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сохранены полностью в количестве и составе. </a:t>
            </a:r>
          </a:p>
          <a:p>
            <a:pPr>
              <a:spcBef>
                <a:spcPts val="30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профессиональные компетенции</a:t>
            </a:r>
            <a:r>
              <a:rPr lang="ru-RU" sz="2400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соответствии с видами деятельности</a:t>
            </a:r>
          </a:p>
          <a:p>
            <a:pPr>
              <a:spcBef>
                <a:spcPts val="30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Вузам предоставлена возможность </a:t>
            </a:r>
            <a:r>
              <a:rPr lang="ru-RU" sz="24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дополнять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перечень компетенций в соответствии с выбранным профилем образовательной программы и выбирать один или несколько видов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3459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47750"/>
            <a:ext cx="8229600" cy="3086100"/>
          </a:xfrm>
        </p:spPr>
        <p:txBody>
          <a:bodyPr/>
          <a:lstStyle/>
          <a:p>
            <a:pPr marL="720725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 базовой компоненты профессионального образования отражено во ФГОС только через перечень общекультурных и общепрофессиональных компетенций. </a:t>
            </a:r>
          </a:p>
          <a:p>
            <a:pPr marL="720725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Сохранено в ФГОС указание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необходимости включения в базовую часть ООП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дисциплин 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Философия», «История», «Иностранный язык», «Безопасность жизнедеятельности», а также «Физкультура» (вне расписания)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21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12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22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2566" y="666750"/>
            <a:ext cx="8392732" cy="419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itchFamily="18" charset="0"/>
              </a:rPr>
              <a:t>В блок «Практики» входят </a:t>
            </a:r>
          </a:p>
          <a:p>
            <a:pPr marL="0" indent="0" algn="ctr" eaLnBrk="1" hangingPunct="1">
              <a:lnSpc>
                <a:spcPts val="25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cs typeface="Times New Roman" pitchFamily="18" charset="0"/>
              </a:rPr>
              <a:t>учебная и производственная (в том числе, преддипломная) практики. </a:t>
            </a:r>
          </a:p>
          <a:p>
            <a:pPr marL="0" indent="0" algn="ctr" eaLnBrk="1" hangingPunct="1">
              <a:lnSpc>
                <a:spcPts val="2300"/>
              </a:lnSpc>
              <a:spcBef>
                <a:spcPts val="12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соответствии с «Положением о практике» </a:t>
            </a:r>
          </a:p>
          <a:p>
            <a:pPr marL="0" indent="0" eaLnBrk="1" hangingPunct="1">
              <a:lnSpc>
                <a:spcPts val="2300"/>
              </a:lnSpc>
              <a:spcBef>
                <a:spcPts val="6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i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учебная практика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2800" i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приобретение первичных профессиональных умений и навыков; </a:t>
            </a:r>
          </a:p>
          <a:p>
            <a:pPr marL="0" indent="0" eaLnBrk="1" hangingPunct="1">
              <a:lnSpc>
                <a:spcPts val="2300"/>
              </a:lnSpc>
              <a:spcBef>
                <a:spcPts val="6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i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производственная практика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посвящена получению профессиональных умений и навыков, опыта профессиональной деятельности, научно-исследовательской работы. </a:t>
            </a:r>
          </a:p>
          <a:p>
            <a:pPr marL="0" indent="0" algn="ctr" eaLnBrk="1" hangingPunct="1">
              <a:lnSpc>
                <a:spcPts val="2300"/>
              </a:lnSpc>
              <a:spcBef>
                <a:spcPts val="6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соответствии с профилем подготовки, практика может осуществляться в стационарном, выездном и полевом режиме</a:t>
            </a:r>
          </a:p>
          <a:p>
            <a:pPr marL="0" indent="0" eaLnBrk="1" hangingPunct="1">
              <a:lnSpc>
                <a:spcPts val="2500"/>
              </a:lnSpc>
              <a:spcBef>
                <a:spcPts val="6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2500"/>
              </a:lnSpc>
              <a:spcBef>
                <a:spcPts val="12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63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23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Блок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аттестация»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Имеет трудоемкость 6 – 9 </a:t>
            </a:r>
            <a:r>
              <a:rPr lang="ru-RU" sz="28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., включает обязательное выполнение и защиту выпускной квалификационной работы и </a:t>
            </a:r>
            <a:r>
              <a:rPr lang="ru-RU" sz="28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госэкзамен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(при наличии)</a:t>
            </a:r>
          </a:p>
        </p:txBody>
      </p:sp>
    </p:spTree>
    <p:extLst>
      <p:ext uri="{BB962C8B-B14F-4D97-AF65-F5344CB8AC3E}">
        <p14:creationId xmlns:p14="http://schemas.microsoft.com/office/powerpoint/2010/main" val="3182074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24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условиям реализации образовательной программы: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Общесистемные требования реализации программ (по уровням);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 Кадровые условия;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3. Материально-техническое и учебно-техническое и учебно-методическое обеспечение.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4. Финансовые условия.</a:t>
            </a:r>
            <a:endParaRPr lang="ru-RU" sz="28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592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25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условиям реализации образовательной программы: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Нормы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единые для всех ФГОС, вынесены в «Порядок организации осуществления образовательной деятельности по программам подготовки бакалавра, магистра и специалиста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» (Приказ № 1367 от 19.12.2013г.), 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отменяющий «Типовое положение о вузе» от 14.02.2003г.</a:t>
            </a:r>
          </a:p>
        </p:txBody>
      </p:sp>
    </p:spTree>
    <p:extLst>
      <p:ext uri="{BB962C8B-B14F-4D97-AF65-F5344CB8AC3E}">
        <p14:creationId xmlns:p14="http://schemas.microsoft.com/office/powerpoint/2010/main" val="976450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26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том же документе четко разграничены и определены понятия </a:t>
            </a:r>
            <a:r>
              <a:rPr lang="ru-RU" sz="2800" i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«компетенции»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«результаты обучения»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Определен принцип выделения «базовой» и «вариативной» части программы;</a:t>
            </a:r>
          </a:p>
        </p:txBody>
      </p:sp>
    </p:spTree>
    <p:extLst>
      <p:ext uri="{BB962C8B-B14F-4D97-AF65-F5344CB8AC3E}">
        <p14:creationId xmlns:p14="http://schemas.microsoft.com/office/powerpoint/2010/main" val="3328178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27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РФ»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8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№273-ФЗ, статья 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П.7. Организации, осуществляющие образовательную деятельность по имеющим государственную аккредитацию образовательным программам (за исключением…)  разрабатывают образовательные программы в соответствии с ФГОС и с учетом соответствующих примерных основных образовательных программ (ПООП</a:t>
            </a: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П.9 ПООП разрабатываются с учетом их уровня и направленности на основе ФГОС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П.10. ПООП включаются по результатам экспертизы в реестр ПООП, являющийся государственной информационной системой…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endParaRPr lang="ru-RU" sz="20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39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28</a:t>
            </a:r>
            <a:endParaRPr lang="ru-RU" sz="2000" kern="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895350"/>
            <a:ext cx="8039100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ПООП включает: 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примерный учебный план и график; 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примерные программы учебных дисциплин (модулей) и практик; 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рекомендуемые объем и содержание образования (по уровням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установлено, что аудиторная работа включает не только лекционные и практические виды занятий, но и самостоятельную работу студентов во взаимодействии с преподавателем;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9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29</a:t>
            </a:r>
            <a:endParaRPr lang="ru-RU" sz="2000" kern="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895350"/>
            <a:ext cx="8039100" cy="410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ПООП включает: 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планируемые результаты освоения образовательной программы (перечень компетенций, включая  профессиональные и профильные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lvl="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методические материалы и организационно-педагогические условия;</a:t>
            </a:r>
          </a:p>
          <a:p>
            <a:pPr marL="342900" lvl="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Принципы формирования оценочных средств для всех видов аттестации; </a:t>
            </a: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096124"/>
              </p:ext>
            </p:extLst>
          </p:nvPr>
        </p:nvGraphicFramePr>
        <p:xfrm>
          <a:off x="647700" y="666750"/>
          <a:ext cx="7810501" cy="4171188"/>
        </p:xfrm>
        <a:graphic>
          <a:graphicData uri="http://schemas.openxmlformats.org/drawingml/2006/table">
            <a:tbl>
              <a:tblPr firstRow="1" firstCol="1" bandRow="1"/>
              <a:tblGrid>
                <a:gridCol w="2603228"/>
                <a:gridCol w="2603228"/>
                <a:gridCol w="2604045"/>
              </a:tblGrid>
              <a:tr h="3546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ГОС-2 (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2000г.)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Содержание регламентируется перечнем дисциплин федерального компонента, их основных разделов и трудоемкостью каждой дисциплины. Уровень подготовки выпускника регламентируется в терминах «знания, умения, навыки». Объем федерального компонента 70 – 85% (специалист)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65" marR="52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ФГОС-3 (2010г.)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Содержание регламентируется через достижение определенных компетенций (общекультурных и профессиональных). Перечень дисциплин приводится </a:t>
                      </a:r>
                      <a:r>
                        <a:rPr lang="ru-RU" sz="1400" u="sng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примерный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. Объем федерального компонента – 50% (</a:t>
                      </a:r>
                      <a:r>
                        <a:rPr lang="ru-RU" sz="1400" dirty="0" err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бакалавриат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65" marR="52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ФГОС-3</a:t>
                      </a:r>
                      <a:r>
                        <a:rPr lang="ru-RU" sz="1400" dirty="0" smtClean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+ (2014г.)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Содержание регламентируется только через перечень компетенций. В структуре образовательной программы определяется только соотношение объемов базовой и вариативной части дисциплин и практик и объем государственной итоговой аттестации. Объем базового компонента дисциплин и практик – около 50% (</a:t>
                      </a:r>
                      <a:r>
                        <a:rPr lang="ru-RU" sz="1400" dirty="0" err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бакалавриат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65" marR="52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55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30</a:t>
            </a:r>
            <a:endParaRPr lang="ru-RU" sz="2000" kern="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895350"/>
            <a:ext cx="80391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ПООП включает: 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по каждому модулю (дисциплине) – знания, умения, навыки, компетенции по завершении освоения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модуля, а также по завершении освоения образовательной программы в целом;</a:t>
            </a: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примерные условия образовательной деятельности (включая примерные расчеты нормативных затрат).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9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31</a:t>
            </a:r>
            <a:endParaRPr lang="ru-RU" sz="2000" kern="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990600" y="819150"/>
            <a:ext cx="7239000" cy="447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None/>
              <a:defRPr/>
            </a:pPr>
            <a:r>
              <a:rPr lang="ru-RU" sz="2400" b="1" kern="0" cap="all" spc="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УЧЕБНЫЙ   ПЛАН </a:t>
            </a:r>
            <a:r>
              <a:rPr lang="ru-RU" sz="2400" b="1" kern="0" cap="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ОПРЕДЕЛЯЕТ</a:t>
            </a:r>
            <a:r>
              <a:rPr lang="ru-RU" sz="2400" kern="0" cap="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трудоемкость, последовательность учеб-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ных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дисциплин (модулей), практик, формы 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промежу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-точной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аттестации</a:t>
            </a:r>
          </a:p>
          <a:p>
            <a:pPr lvl="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Минимальный объем контактной работы студентов с преподавателем, а также минимальный объем лекций и семинаров устанавливается нормативным актом организации.</a:t>
            </a: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r>
              <a:rPr lang="ru-RU" sz="2400" kern="0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0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возможен </a:t>
            </a:r>
            <a:r>
              <a:rPr lang="ru-RU" sz="2400" b="1" kern="0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индивидуальный учебный план,</a:t>
            </a:r>
            <a:r>
              <a:rPr lang="ru-RU" sz="2400" kern="0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учитывающий потребности и особенности отдельного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обучающегося. Возможно ускоренное обучение по индивидуальному учебному плану.</a:t>
            </a: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90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32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кадровым условиям реализации ООП </a:t>
            </a:r>
            <a:r>
              <a:rPr lang="ru-RU" sz="28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28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Доля штатных преподавателей – не менее 50% от общего числа преподавателей, обеспечивающих учебных процесс;</a:t>
            </a: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Наличие высшего образования и (или) ученой степени по </a:t>
            </a:r>
            <a:r>
              <a:rPr lang="ru-RU" sz="2400" i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профилю преподаваемой дисциплины –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не менее чем у 70% преподавателей;</a:t>
            </a: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Доля преподавателей из числа руководителей и работников профильных организаций – не менее 5%;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603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33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учебно-методическому и материально-техническому обеспечению реализации ООП </a:t>
            </a:r>
            <a:r>
              <a:rPr lang="ru-RU" sz="28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28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Библиотечный фонд и электронная библиотека должны содержать все издания основной литературы, перечисленные в программах дисциплин (модулей) и практик.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Электронно-информационная среда вуза должна содержать все учебно-методические материалы по ООП, обеспечивать выход в Интернет и доступ к профессиональным базам данных и справочным системам.</a:t>
            </a:r>
          </a:p>
        </p:txBody>
      </p:sp>
    </p:spTree>
    <p:extLst>
      <p:ext uri="{BB962C8B-B14F-4D97-AF65-F5344CB8AC3E}">
        <p14:creationId xmlns:p14="http://schemas.microsoft.com/office/powerpoint/2010/main" val="41504225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34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352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учебно-методическому и материально-техническому обеспечению реализации ООП </a:t>
            </a:r>
            <a:r>
              <a:rPr lang="ru-RU" sz="24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24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Материально-техническая база должна обеспечивать все виды лабораторной, дисциплинарной и междисциплинарной подготовки и проведения практик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Учебно-методическое обеспечение каждой дисциплины (модуля) включает: 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наименование, место дисциплины в учебном плане; </a:t>
            </a: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69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35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учебно-методическому и материально-техническому обеспечению реализации ООП </a:t>
            </a:r>
            <a:r>
              <a:rPr lang="ru-RU" sz="24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24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4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планироуемых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результатов обучения по дисциплинам (ЗУНВ), соотнесенных с планируемыми общими компетенциями (результатами освоения образовательной программы в целом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объем, содержание, тематический план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фонды оценочных средств, включающих оценку компетенций по этапам их формирования.</a:t>
            </a: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765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36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Обсуждается</a:t>
            </a: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раздел</a:t>
            </a: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«Требования к финансовым условиям реализации ООП»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Финансирование реализации программ </a:t>
            </a:r>
            <a:r>
              <a:rPr lang="ru-RU" sz="28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должно осуществляться в объеме не ниже нормативных затрат на оказание государственной услуги в сфере образования.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261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37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Для УГСН «Биологические науки»  мы предлагаем учитывать в расчете нормативных затрат кроме соотношения численности преподавателей и студентов следующее: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Наличие и приобретение сложного лабораторного оборудования;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Использование специализированных материальных запасов;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Необходимость достаточного учебно-вспомогательного персонала;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Необходимость организации стационарных, выездных и полевых практик.</a:t>
            </a:r>
          </a:p>
        </p:txBody>
      </p:sp>
    </p:spTree>
    <p:extLst>
      <p:ext uri="{BB962C8B-B14F-4D97-AF65-F5344CB8AC3E}">
        <p14:creationId xmlns:p14="http://schemas.microsoft.com/office/powerpoint/2010/main" val="31367124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38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Оценка качества освоения образовательных программ 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Ответственность за обеспечение качества подготовки обучающихся и получение требуемых результатов освоения программы несет образовательная организация.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Признание качества программ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и их соответствие требованиям рынка труда и профессиональных стандартов (при наличии) устанавливается процедурой государственной и профессионально-общественной аккредитации образовательных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2650933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39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Оценка качества освоения обучающимися ООП включает: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Текущий контроль успеваемости;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Промежуточную аттестацию и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Государственную итоговую аттестацию.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Конкретные формы и процедуры контроля успеваемости устанавливаются образовательной организацией.</a:t>
            </a:r>
            <a:endParaRPr lang="ru-RU" sz="2400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Образовательная организация определяет требования к процедуре проведения ГИА на основе «Порядка проведения государственной итоговой аттестации».</a:t>
            </a:r>
          </a:p>
        </p:txBody>
      </p:sp>
    </p:spTree>
    <p:extLst>
      <p:ext uri="{BB962C8B-B14F-4D97-AF65-F5344CB8AC3E}">
        <p14:creationId xmlns:p14="http://schemas.microsoft.com/office/powerpoint/2010/main" val="288145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0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Bookman Old Style"/>
                <a:ea typeface="Calibri"/>
                <a:cs typeface="Times New Roman"/>
              </a:rPr>
              <a:t>Процедура государственной аккредитации соответствия образовательных программ требованиям ГОС-2 устанавливает наличие в программе обязательного минимума содержания по наличию обязательных дисциплин и их составу.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  <a:p>
            <a:pPr marL="612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40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Последовательность формирования ООП с учетом требований ФГОС и регионального рынка труда: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Определяется «миссия вуза», положение на рынке труда и перспективы развития;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Совместно с работодателями формируется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компетентностная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модель выпускника, включая профильные компетенции, планируется участие работодателей в учебном процессе;</a:t>
            </a:r>
          </a:p>
        </p:txBody>
      </p:sp>
    </p:spTree>
    <p:extLst>
      <p:ext uri="{BB962C8B-B14F-4D97-AF65-F5344CB8AC3E}">
        <p14:creationId xmlns:p14="http://schemas.microsoft.com/office/powerpoint/2010/main" val="8820333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41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Последовательность формирования ООП с учетом требований ФГОС и регионального рынка труда: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Формируется учебный план и согласуются с преподавательским составом программы и учебно-методические комплекты дисциплин и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модулей, составляется календарный график учебного процесса;</a:t>
            </a:r>
            <a:endParaRPr lang="ru-RU" sz="2400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Обсуждаются с работодателями и партнерами возможность сетевого обучения, планы мобильности студентов и планируются вертикальные модули учебного плана;</a:t>
            </a:r>
          </a:p>
        </p:txBody>
      </p:sp>
    </p:spTree>
    <p:extLst>
      <p:ext uri="{BB962C8B-B14F-4D97-AF65-F5344CB8AC3E}">
        <p14:creationId xmlns:p14="http://schemas.microsoft.com/office/powerpoint/2010/main" val="23746026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42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Последовательность формирования ООП с учетом требований ФГОС, ПООП и регионального рынка труда: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Обсуждаются и утверждаются </a:t>
            </a:r>
            <a:r>
              <a:rPr lang="ru-RU" sz="2000" kern="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внутривузовские</a:t>
            </a: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документы, </a:t>
            </a: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база оценочных средств</a:t>
            </a: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положения об организации и контроле самостоятельной работы студентов, </a:t>
            </a: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образовательные и испытательные технологии.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Ежегодно обновляется сайт вуза по каждому направлению и предлагаются возможности обмена студентами и преподавателями с другими вузами, создание совместных программ, объявляются программы и повышения квалификации для специалистов и т.п.;</a:t>
            </a:r>
          </a:p>
        </p:txBody>
      </p:sp>
    </p:spTree>
    <p:extLst>
      <p:ext uri="{BB962C8B-B14F-4D97-AF65-F5344CB8AC3E}">
        <p14:creationId xmlns:p14="http://schemas.microsoft.com/office/powerpoint/2010/main" val="28342690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8"/>
            <a:ext cx="533400" cy="25122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000" smtClean="0">
                <a:latin typeface="Times New Roman" pitchFamily="18" charset="0"/>
              </a:rPr>
              <a:t>43</a:t>
            </a:r>
            <a:endParaRPr lang="ru-RU" altLang="ru-RU" sz="2000" dirty="0" smtClean="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8651"/>
            <a:ext cx="8229600" cy="396597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3600" b="1" i="1" smtClean="0">
                <a:latin typeface="Antique Olive Compact" pitchFamily="34" charset="0"/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0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Bookman Old Style"/>
                <a:ea typeface="Calibri"/>
                <a:cs typeface="Times New Roman"/>
              </a:rPr>
              <a:t>Аккредитация программы соответствия требованиям ФГОС не устанавливает наличие минимума содержания. Результаты освоения программ учитываются по размеру доли обучающихся, освоивших дисциплины базового компонента ООП.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  <a:p>
            <a:pPr marL="612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4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0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Bookman Old Style"/>
                <a:ea typeface="Calibri"/>
                <a:cs typeface="Times New Roman"/>
              </a:rPr>
              <a:t>В </a:t>
            </a:r>
            <a:r>
              <a:rPr lang="ru-RU" sz="2400" dirty="0" err="1">
                <a:effectLst/>
                <a:latin typeface="Bookman Old Style"/>
                <a:ea typeface="Calibri"/>
                <a:cs typeface="Times New Roman"/>
              </a:rPr>
              <a:t>аккредитационной</a:t>
            </a:r>
            <a:r>
              <a:rPr lang="ru-RU" sz="2400" dirty="0">
                <a:effectLst/>
                <a:latin typeface="Bookman Old Style"/>
                <a:ea typeface="Calibri"/>
                <a:cs typeface="Times New Roman"/>
              </a:rPr>
              <a:t> экспертизе ООП по ГОС ВПО из 26 показателей только 2 относятся к содержанию подготовки. В </a:t>
            </a:r>
            <a:r>
              <a:rPr lang="ru-RU" sz="2400" dirty="0" err="1">
                <a:effectLst/>
                <a:latin typeface="Bookman Old Style"/>
                <a:ea typeface="Calibri"/>
                <a:cs typeface="Times New Roman"/>
              </a:rPr>
              <a:t>аккредитационной</a:t>
            </a:r>
            <a:r>
              <a:rPr lang="ru-RU" sz="2400" dirty="0">
                <a:effectLst/>
                <a:latin typeface="Bookman Old Style"/>
                <a:ea typeface="Calibri"/>
                <a:cs typeface="Times New Roman"/>
              </a:rPr>
              <a:t> экспертизе ООП по ФГОС – нет показателей, определяющих содержание образования.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  <a:p>
            <a:pPr marL="612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9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0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smtClean="0"/>
              <a:t>7</a:t>
            </a:r>
            <a:endParaRPr lang="ru-RU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Bookman Old Style"/>
                <a:ea typeface="Calibri"/>
                <a:cs typeface="Times New Roman"/>
              </a:rPr>
              <a:t>Таким образом, экспертиза образовательных программ ориентирована не на содержание образования, а на организацию образовательного процесса.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  <a:p>
            <a:pPr marL="612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0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8</a:t>
            </a:r>
            <a:endParaRPr lang="ru-RU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Цель новой редакции ФГОС : </a:t>
            </a:r>
          </a:p>
          <a:p>
            <a:pPr marL="61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  <a:p>
            <a:pPr marL="612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Установление соответствия нормативам «Закона об образовании в Российской Федерации» (№ 273-ФЗ), вступившего в силу с 1.09.2013 г. </a:t>
            </a:r>
            <a:endParaRPr lang="ru-RU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6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42950"/>
            <a:ext cx="8229600" cy="34861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Нормативные правовые акты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реализации образовательных программ ВО в соответствии с Федеральным законом об образовании 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разработки ПООП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Перечень специальностей и направлений подготовки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проведения ИГА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Положение о практике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приема на обучение 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4" name="Rectangle 2"/>
          <p:cNvSpPr>
            <a:spLocks noChangeArrowheads="1"/>
          </p:cNvSpPr>
          <p:nvPr/>
        </p:nvSpPr>
        <p:spPr bwMode="auto">
          <a:xfrm>
            <a:off x="381000" y="22860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3516</TotalTime>
  <Words>1782</Words>
  <Application>Microsoft Office PowerPoint</Application>
  <PresentationFormat>Экран (16:9)</PresentationFormat>
  <Paragraphs>290</Paragraphs>
  <Slides>43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43</vt:i4>
      </vt:variant>
    </vt:vector>
  </HeadingPairs>
  <TitlesOfParts>
    <vt:vector size="45" baseType="lpstr">
      <vt:lpstr>Оформление по умолчанию</vt:lpstr>
      <vt:lpstr>Текстура</vt:lpstr>
      <vt:lpstr>1</vt:lpstr>
      <vt:lpstr>Содержание</vt:lpstr>
      <vt:lpstr>Презентация PowerPoint</vt:lpstr>
      <vt:lpstr>4</vt:lpstr>
      <vt:lpstr>5</vt:lpstr>
      <vt:lpstr>6</vt:lpstr>
      <vt:lpstr>7</vt:lpstr>
      <vt:lpstr>8</vt:lpstr>
      <vt:lpstr>Презентация PowerPoint</vt:lpstr>
      <vt:lpstr>Презентация PowerPoint</vt:lpstr>
      <vt:lpstr>Полный состав УГСН   Биологические науки 06.00.00</vt:lpstr>
      <vt:lpstr>УГСН  Биологические науки 06.00.00</vt:lpstr>
      <vt:lpstr>ФГОС включает следующие разделы и требования:</vt:lpstr>
      <vt:lpstr>Мониторинг эффективности внедрения ФГОС в вузах в 2012 – 2013г.г.</vt:lpstr>
      <vt:lpstr>Основные принципы обновления ФГОС</vt:lpstr>
      <vt:lpstr>16</vt:lpstr>
      <vt:lpstr>17</vt:lpstr>
      <vt:lpstr>18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Катя</dc:creator>
  <cp:lastModifiedBy>Катя</cp:lastModifiedBy>
  <cp:revision>217</cp:revision>
  <cp:lastPrinted>2014-01-29T16:25:03Z</cp:lastPrinted>
  <dcterms:created xsi:type="dcterms:W3CDTF">1601-01-01T00:00:00Z</dcterms:created>
  <dcterms:modified xsi:type="dcterms:W3CDTF">2014-06-02T23:20:59Z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