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40"/>
  </p:notesMasterIdLst>
  <p:sldIdLst>
    <p:sldId id="256" r:id="rId3"/>
    <p:sldId id="383" r:id="rId4"/>
    <p:sldId id="521" r:id="rId5"/>
    <p:sldId id="594" r:id="rId6"/>
    <p:sldId id="595" r:id="rId7"/>
    <p:sldId id="596" r:id="rId8"/>
    <p:sldId id="597" r:id="rId9"/>
    <p:sldId id="598" r:id="rId10"/>
    <p:sldId id="593" r:id="rId11"/>
    <p:sldId id="584" r:id="rId12"/>
    <p:sldId id="522" r:id="rId13"/>
    <p:sldId id="585" r:id="rId14"/>
    <p:sldId id="586" r:id="rId15"/>
    <p:sldId id="599" r:id="rId16"/>
    <p:sldId id="600" r:id="rId17"/>
    <p:sldId id="601" r:id="rId18"/>
    <p:sldId id="587" r:id="rId19"/>
    <p:sldId id="603" r:id="rId20"/>
    <p:sldId id="602" r:id="rId21"/>
    <p:sldId id="588" r:id="rId22"/>
    <p:sldId id="589" r:id="rId23"/>
    <p:sldId id="590" r:id="rId24"/>
    <p:sldId id="591" r:id="rId25"/>
    <p:sldId id="592" r:id="rId26"/>
    <p:sldId id="523" r:id="rId27"/>
    <p:sldId id="291" r:id="rId28"/>
    <p:sldId id="514" r:id="rId29"/>
    <p:sldId id="604" r:id="rId30"/>
    <p:sldId id="451" r:id="rId31"/>
    <p:sldId id="479" r:id="rId32"/>
    <p:sldId id="606" r:id="rId33"/>
    <p:sldId id="607" r:id="rId34"/>
    <p:sldId id="608" r:id="rId35"/>
    <p:sldId id="609" r:id="rId36"/>
    <p:sldId id="610" r:id="rId37"/>
    <p:sldId id="611" r:id="rId38"/>
    <p:sldId id="298" r:id="rId39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9" autoAdjust="0"/>
    <p:restoredTop sz="94640" autoAdjust="0"/>
  </p:normalViewPr>
  <p:slideViewPr>
    <p:cSldViewPr>
      <p:cViewPr varScale="1">
        <p:scale>
          <a:sx n="63" d="100"/>
          <a:sy n="63" d="100"/>
        </p:scale>
        <p:origin x="-102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2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4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12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2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46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0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12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10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90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6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02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16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3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8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2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6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5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7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16.05.2015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ffs2013@gmail.com" TargetMode="Externa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63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666750"/>
            <a:ext cx="7696200" cy="41148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Проблемы и перспективы стандартизации системы </a:t>
            </a:r>
            <a:r>
              <a:rPr lang="ru-RU" sz="2800" b="1" smtClean="0"/>
              <a:t>высшего образования</a:t>
            </a:r>
            <a:endParaRPr lang="ru-RU" sz="2800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latin typeface="Times New Roman" pitchFamily="18" charset="0"/>
              </a:rPr>
              <a:t>О.П. Мелехова</a:t>
            </a:r>
            <a:r>
              <a:rPr lang="ru-RU" sz="2600" b="1" i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д.б.н., зам. председателя УМС по биологии УМО по классическому университетскому образованию,</a:t>
            </a:r>
            <a:br>
              <a:rPr lang="ru-RU" sz="2400" b="1" i="1" dirty="0" smtClean="0">
                <a:latin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</a:rPr>
              <a:t>МГУ имени </a:t>
            </a:r>
            <a:r>
              <a:rPr lang="ru-RU" sz="2400" b="1" i="1" dirty="0" err="1" smtClean="0">
                <a:latin typeface="Times New Roman" pitchFamily="18" charset="0"/>
              </a:rPr>
              <a:t>М.В.Ломоносова</a:t>
            </a:r>
            <a:r>
              <a:rPr lang="ru-RU" sz="2400" b="1" i="1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000" b="1" i="1" dirty="0" smtClean="0">
                <a:latin typeface="Arial" charset="0"/>
              </a:rPr>
              <a:t>e-mail: </a:t>
            </a:r>
            <a:r>
              <a:rPr lang="en-US" sz="2000" b="1" i="1" dirty="0" smtClean="0">
                <a:latin typeface="Arial" charset="0"/>
                <a:hlinkClick r:id="rId2"/>
              </a:rPr>
              <a:t>muffs2013@gmail.com</a:t>
            </a:r>
            <a:endParaRPr lang="en-US" sz="2000" b="1" i="1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10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Последнее поколение государственных стандартов (2010 – 2013г.г., федеральный государственный образовательный стандарт – ФГОС) имеет ряд особенностей и нововведений, связанных с вступлением России в Болонский процесс.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068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11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Основные нововведения:</a:t>
            </a:r>
          </a:p>
          <a:p>
            <a:r>
              <a:rPr lang="ru-RU" sz="2400" dirty="0" smtClean="0"/>
              <a:t>Оценка результатов образования по уровню достигнутых студентом </a:t>
            </a:r>
            <a:r>
              <a:rPr lang="ru-RU" sz="2400" i="1" dirty="0" smtClean="0"/>
              <a:t>компетенций</a:t>
            </a:r>
            <a:r>
              <a:rPr lang="ru-RU" sz="2400" dirty="0" smtClean="0"/>
              <a:t>, т.е. умению применить полученные знания на практике;</a:t>
            </a:r>
          </a:p>
          <a:p>
            <a:r>
              <a:rPr lang="ru-RU" sz="2400" i="1" dirty="0" smtClean="0"/>
              <a:t>Модульное </a:t>
            </a:r>
            <a:r>
              <a:rPr lang="ru-RU" sz="2400" dirty="0" smtClean="0"/>
              <a:t>построение образовательных программ, что дает возможность обмена студентами и преподавателями между вузами;</a:t>
            </a:r>
          </a:p>
          <a:p>
            <a:r>
              <a:rPr lang="ru-RU" sz="2400" i="1" dirty="0" smtClean="0"/>
              <a:t>Исчисление </a:t>
            </a:r>
            <a:r>
              <a:rPr lang="ru-RU" sz="2400" dirty="0" smtClean="0"/>
              <a:t>учебной нагрузки в зачетных единицах (</a:t>
            </a:r>
            <a:r>
              <a:rPr lang="ru-RU" sz="2400" i="1" dirty="0" smtClean="0"/>
              <a:t>кредитах</a:t>
            </a:r>
            <a:r>
              <a:rPr lang="ru-RU" sz="2400" dirty="0" smtClean="0"/>
              <a:t>), что дает возможность оценки всех видов учебной работы, участвующих в формировании компетенций.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2398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12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Основные нововведения:</a:t>
            </a:r>
          </a:p>
          <a:p>
            <a:r>
              <a:rPr lang="ru-RU" sz="2400" i="1" dirty="0" smtClean="0"/>
              <a:t>Исчисление </a:t>
            </a:r>
            <a:r>
              <a:rPr lang="ru-RU" sz="2400" dirty="0" smtClean="0"/>
              <a:t>учебной нагрузки в зачетных единицах (</a:t>
            </a:r>
            <a:r>
              <a:rPr lang="ru-RU" sz="2400" i="1" dirty="0" smtClean="0"/>
              <a:t>кредитах</a:t>
            </a:r>
            <a:r>
              <a:rPr lang="ru-RU" sz="2400" dirty="0" smtClean="0"/>
              <a:t>), что дает возможность оценки всех видов учебной работы, участвующих в формировании компетенций;</a:t>
            </a:r>
          </a:p>
          <a:p>
            <a:r>
              <a:rPr lang="ru-RU" sz="2400" dirty="0" smtClean="0"/>
              <a:t>Увеличение объема и роли самостоятельной работы студентов;</a:t>
            </a:r>
          </a:p>
          <a:p>
            <a:r>
              <a:rPr lang="ru-RU" sz="2400" dirty="0" smtClean="0"/>
              <a:t>Создание новых фондов оценочных средств.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80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13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Эти нововведения делают системы образования разных стран более открытыми и доступными для обмена специалистами и студентами. Участникам рынка труда такая система организации профессионального образования дает информацию о том, к каким видам работы готов выпускник вуза.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146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14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Установление уровней квалификации, принятых на рынке труда, и уровней образования связано с интересами вузов, работодателей и выпускников и предполагает наличие профессиональных объединений и профессиональных стандартов, согласованных с образовательными стандартами.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15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15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«Европейская рамка квалификаций», утвержденная ЕС в 2008г., - единый механизм соотнесения академических степеней и квалификаций, полученных в результате освоения различных образовательных программ.</a:t>
            </a:r>
          </a:p>
          <a:p>
            <a:pPr marL="0" indent="0">
              <a:buNone/>
            </a:pPr>
            <a:r>
              <a:rPr lang="ru-RU" sz="2400" dirty="0" smtClean="0"/>
              <a:t>Это дает основу для единых требований на рынке труда.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84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16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361950"/>
            <a:ext cx="87630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По уровням квалификации и уровням </a:t>
            </a:r>
            <a:br>
              <a:rPr lang="ru-RU" sz="2400" b="1" dirty="0" smtClean="0"/>
            </a:br>
            <a:r>
              <a:rPr lang="ru-RU" sz="2400" b="1" dirty="0" smtClean="0"/>
              <a:t>высшего образования:</a:t>
            </a:r>
          </a:p>
          <a:p>
            <a:pPr marL="0" indent="0" algn="ctr">
              <a:buNone/>
            </a:pPr>
            <a:r>
              <a:rPr lang="ru-RU" sz="2000" dirty="0" smtClean="0"/>
              <a:t>При установлении уровня квалификации учитываются показатели:</a:t>
            </a:r>
          </a:p>
          <a:p>
            <a:pPr marL="0" indent="0" algn="ctr">
              <a:buNone/>
            </a:pPr>
            <a:endParaRPr lang="ru-RU" sz="24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0938"/>
              </p:ext>
            </p:extLst>
          </p:nvPr>
        </p:nvGraphicFramePr>
        <p:xfrm>
          <a:off x="228600" y="1733551"/>
          <a:ext cx="8534400" cy="3269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6238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 ЕРК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НРК (Национальная рамка квалификаций РФ)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2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Широта полномочий и</a:t>
                      </a:r>
                      <a:endParaRPr lang="ru-RU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ответственность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2"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356512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Самостоятельность</a:t>
                      </a:r>
                      <a:r>
                        <a:rPr lang="ru-RU" baseline="0" dirty="0" smtClean="0"/>
                        <a:t> и ответственность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Сложность деятельности</a:t>
                      </a:r>
                      <a:endParaRPr lang="ru-RU" dirty="0"/>
                    </a:p>
                    <a:p>
                      <a:r>
                        <a:rPr lang="ru-RU" dirty="0" smtClean="0"/>
                        <a:t>(характер умений)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9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Коммуникативно-социальные</a:t>
                      </a:r>
                      <a:r>
                        <a:rPr lang="ru-RU" baseline="0" dirty="0" smtClean="0"/>
                        <a:t> компетенции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512"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учиться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Наукоемкость</a:t>
                      </a:r>
                      <a:r>
                        <a:rPr lang="ru-RU" baseline="0" dirty="0" smtClean="0"/>
                        <a:t> деятельности (характер умений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56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Профессиональные компетенции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6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17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b="1" dirty="0" smtClean="0"/>
              <a:t>профессиональных стандартах РФ</a:t>
            </a:r>
            <a:r>
              <a:rPr lang="ru-RU" sz="2400" dirty="0" smtClean="0"/>
              <a:t>, созданных профобъединениями (2013 – 2014г.г.) для каждой профессии определены:</a:t>
            </a:r>
          </a:p>
          <a:p>
            <a:r>
              <a:rPr lang="ru-RU" sz="2400" dirty="0" smtClean="0"/>
              <a:t>Цель профессиональной деятельности</a:t>
            </a:r>
          </a:p>
          <a:p>
            <a:r>
              <a:rPr lang="ru-RU" sz="2400" dirty="0" smtClean="0"/>
              <a:t>Обобщенные трудовые функции</a:t>
            </a:r>
          </a:p>
          <a:p>
            <a:r>
              <a:rPr lang="ru-RU" sz="2400" dirty="0" smtClean="0"/>
              <a:t>Трудовые функции</a:t>
            </a:r>
          </a:p>
          <a:p>
            <a:r>
              <a:rPr lang="ru-RU" sz="2400" dirty="0" smtClean="0"/>
              <a:t>Требуемый уровень квалификации ВО</a:t>
            </a:r>
          </a:p>
          <a:p>
            <a:r>
              <a:rPr lang="ru-RU" sz="2400" dirty="0" smtClean="0"/>
              <a:t>Необходимые знания и умения.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270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18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009715"/>
              </p:ext>
            </p:extLst>
          </p:nvPr>
        </p:nvGraphicFramePr>
        <p:xfrm>
          <a:off x="647708" y="666750"/>
          <a:ext cx="7810501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2603228"/>
                <a:gridCol w="2603228"/>
                <a:gridCol w="2604045"/>
              </a:tblGrid>
              <a:tr h="426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ГОС-2 (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2000г.)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перечнем дисциплин федерального компонента, их основных разделов и трудоемкостью каждой дисциплины. Уровень подготовки выпускника регламентируется в терминах «знания, умения, навыки». Объем федерального компонента 70 – 85% (специалист)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ФГОС-3 (2010г.)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через достижение определенных компетенций (общекультурных и профессиональных). Перечень дисциплин приводится </a:t>
                      </a:r>
                      <a:r>
                        <a:rPr lang="ru-RU" sz="1400" u="sng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примерный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. Объем федерального компонента – 50% (</a:t>
                      </a:r>
                      <a:r>
                        <a:rPr lang="ru-RU" sz="1400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ФГОС-3</a:t>
                      </a:r>
                      <a:r>
                        <a:rPr lang="ru-RU" sz="1400" dirty="0" smtClean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+ (2014г.)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только через перечень компетенций. В структуре образовательной программы определяется только соотношение объемов базовой и вариативной части дисциплин и практик и объем государственной итоговой аттестации. Объем базового компонента дисциплин и практик – около 50% (</a:t>
                      </a:r>
                      <a:r>
                        <a:rPr lang="ru-RU" sz="1400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2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19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Последняя редакция ФГОС (ФГОС 3+, 2013г.) связана со вступлением в силу с 1 сентября 2013г. Федерального закона об образовании в Российской Федерации.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61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создания государственных образовательных стандартов;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учебно-методических объединений в системе высшего профессионального образования;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и реформа ВПО.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20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Изменения во ФГОС 3+, связанные со вступлением в силу Федерального закона «Об образовании в Российской Федерации»:</a:t>
            </a:r>
          </a:p>
          <a:p>
            <a:pPr marL="0" indent="0">
              <a:buNone/>
            </a:pPr>
            <a:r>
              <a:rPr lang="ru-RU" sz="2400" dirty="0" smtClean="0"/>
              <a:t>1. Изменен перечень направлений подготовки в системе высшего биологического образования: направление подготовки входило до этого в Укрупненную группу направлений и специальностей (УГНС) «Естественные науки». Теперь образована отдельная группа: «Биологические науки» (направления «Биология», «Почвоведение» и специальность «Биоинженерия и </a:t>
            </a:r>
            <a:r>
              <a:rPr lang="ru-RU" sz="2400" dirty="0" err="1" smtClean="0"/>
              <a:t>биоинформатика</a:t>
            </a:r>
            <a:r>
              <a:rPr lang="ru-RU" sz="2400" dirty="0" smtClean="0"/>
              <a:t>»).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12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21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Изменения во ФГОС 3+, связанные со вступлением в силу Федерального закона «Об образовании в Российской Федерации»:</a:t>
            </a:r>
          </a:p>
          <a:p>
            <a:pPr marL="0" indent="0">
              <a:buNone/>
            </a:pPr>
            <a:r>
              <a:rPr lang="ru-RU" sz="2400" dirty="0" smtClean="0"/>
              <a:t>2. В число уровней профессионального образования введена аспирантура (подготовка кадров высшей квалификации).</a:t>
            </a:r>
          </a:p>
        </p:txBody>
      </p:sp>
    </p:spTree>
    <p:extLst>
      <p:ext uri="{BB962C8B-B14F-4D97-AF65-F5344CB8AC3E}">
        <p14:creationId xmlns:p14="http://schemas.microsoft.com/office/powerpoint/2010/main" val="11432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22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Изменения во ФГОС 3+, связанные со вступлением в силу Федерального закона «Об образовании в Российской Федерации»:</a:t>
            </a:r>
          </a:p>
          <a:p>
            <a:pPr marL="0" indent="0">
              <a:buNone/>
            </a:pPr>
            <a:r>
              <a:rPr lang="ru-RU" sz="2400" dirty="0" smtClean="0"/>
              <a:t>3. Обязательно содержание (базовая компонента) образования отражена только через универсальные и общепрофессиональные компетенции. Вузам предоставлено право формировать в учебном плане состав дисциплин, формирующих эти компетенции.</a:t>
            </a:r>
          </a:p>
        </p:txBody>
      </p:sp>
    </p:spTree>
    <p:extLst>
      <p:ext uri="{BB962C8B-B14F-4D97-AF65-F5344CB8AC3E}">
        <p14:creationId xmlns:p14="http://schemas.microsoft.com/office/powerpoint/2010/main" val="11926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23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Изменения во ФГОС 3+, связанные со вступлением в силу Федерального закона «Об образовании в Российской Федерации»:</a:t>
            </a:r>
          </a:p>
          <a:p>
            <a:pPr marL="0" indent="0">
              <a:buNone/>
            </a:pPr>
            <a:r>
              <a:rPr lang="ru-RU" sz="2400" dirty="0" smtClean="0"/>
              <a:t>4. Вузам предоставлена возможность дополнять перечень компетенций в соответствии с выбранным профилем образовательной программы.</a:t>
            </a:r>
          </a:p>
          <a:p>
            <a:pPr marL="0" indent="0">
              <a:buNone/>
            </a:pPr>
            <a:r>
              <a:rPr lang="ru-RU" sz="2400" dirty="0" smtClean="0"/>
              <a:t>5. Учтены возможности получения высшего образования инвалидами и людьми с ограниченными физическими возможностями, а также возможности обучения по индивидуальному плану.</a:t>
            </a:r>
          </a:p>
        </p:txBody>
      </p:sp>
    </p:spTree>
    <p:extLst>
      <p:ext uri="{BB962C8B-B14F-4D97-AF65-F5344CB8AC3E}">
        <p14:creationId xmlns:p14="http://schemas.microsoft.com/office/powerpoint/2010/main" val="18406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24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Изменения во ФГОС 3+, связанные со вступлением в силу Федерального закона «Об образовании в Российской Федерации»:</a:t>
            </a:r>
          </a:p>
          <a:p>
            <a:pPr marL="0" indent="0">
              <a:buNone/>
            </a:pPr>
            <a:r>
              <a:rPr lang="ru-RU" sz="2400" dirty="0" smtClean="0"/>
              <a:t>6. Общий объем документа сокращен за счет редактирования компетенций и переноса некоторых пунктов в подзаконные акты.</a:t>
            </a:r>
          </a:p>
        </p:txBody>
      </p:sp>
    </p:spTree>
    <p:extLst>
      <p:ext uri="{BB962C8B-B14F-4D97-AF65-F5344CB8AC3E}">
        <p14:creationId xmlns:p14="http://schemas.microsoft.com/office/powerpoint/2010/main" val="41003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25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16636"/>
              </p:ext>
            </p:extLst>
          </p:nvPr>
        </p:nvGraphicFramePr>
        <p:xfrm>
          <a:off x="228600" y="666750"/>
          <a:ext cx="8686800" cy="4442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6169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Проект дальнейшего развития ФГОС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141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ФГОС 3+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Проект</a:t>
                      </a:r>
                      <a:r>
                        <a:rPr lang="ru-RU" sz="1800" baseline="0" dirty="0" smtClean="0"/>
                        <a:t> ФГОС 4</a:t>
                      </a:r>
                      <a:endParaRPr lang="ru-RU" sz="1800" dirty="0"/>
                    </a:p>
                  </a:txBody>
                  <a:tcPr/>
                </a:tc>
              </a:tr>
              <a:tr h="368028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«Рамочные» требования к структуре ГОС;</a:t>
                      </a: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время разработан 691 стандарт по направлениям и специальностям ВО.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 «Перечень укрупненных групп направлений наук и специальностей» (бывшие 29 УГНС трансформированы в 57 УГНС и объединены в 9 областей образования);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 классификации: общность предметного ядра содержания, сходные условия реализации.</a:t>
                      </a:r>
                      <a:endParaRPr lang="ru-RU" sz="1600" spc="15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Уточнение</a:t>
                      </a: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формулировок и перечня компетенций (результатов ОП в целом);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соответствие ФГОС с законодательными нормами;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ФГОС по УГНС: на основе уровня квалификаций РФ, Европейской рамки квалификаций и квалификаций ВО («Дублинские дескрипторы»);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Преемственность стандартов различных уровней одной УГНС («принцип непрерывности»);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видах и задачах профессиональной деятельности выпускников – в ООП вуза, в соответствии с профессиональными стандартами и Примерной ОП</a:t>
                      </a:r>
                      <a:endParaRPr lang="ru-RU" sz="1400" spc="15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0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26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b="1" dirty="0">
                <a:latin typeface="Times New Roman" pitchFamily="18" charset="0"/>
              </a:rPr>
              <a:t>Цель новой редакции ФГОС : </a:t>
            </a:r>
          </a:p>
          <a:p>
            <a:pPr marL="612000" eaLnBrk="1" hangingPunct="1">
              <a:lnSpc>
                <a:spcPct val="90000"/>
              </a:lnSpc>
              <a:buNone/>
              <a:defRPr/>
            </a:pPr>
            <a:endParaRPr lang="ru-RU" sz="2400" b="1" dirty="0">
              <a:latin typeface="Times New Roman" pitchFamily="18" charset="0"/>
            </a:endParaRPr>
          </a:p>
          <a:p>
            <a:pPr marL="612000" eaLnBrk="1" hangingPunct="1">
              <a:lnSpc>
                <a:spcPct val="150000"/>
              </a:lnSpc>
              <a:buNone/>
              <a:defRPr/>
            </a:pPr>
            <a:r>
              <a:rPr lang="ru-RU" sz="2400" b="1" dirty="0">
                <a:latin typeface="Times New Roman" pitchFamily="18" charset="0"/>
              </a:rPr>
              <a:t>Установление соответствия нормативам «Закона об образовании в Российской Федерации» (№ 273-ФЗ), вступившего в силу с 1.09.2013 г. </a:t>
            </a:r>
          </a:p>
          <a:p>
            <a:pPr marL="6120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27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8229600" cy="3981450"/>
          </a:xfrm>
        </p:spPr>
        <p:txBody>
          <a:bodyPr/>
          <a:lstStyle/>
          <a:p>
            <a:pPr marL="0" lvl="0" indent="0" algn="ctr" eaLnBrk="1" hangingPunct="1">
              <a:lnSpc>
                <a:spcPct val="80000"/>
              </a:lnSpc>
              <a:buClr>
                <a:srgbClr val="FFFFFF"/>
              </a:buClr>
              <a:buNone/>
              <a:defRPr/>
            </a:pPr>
            <a:r>
              <a:rPr lang="ru-RU" sz="2800" b="1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2800" b="1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правовые акты </a:t>
            </a:r>
            <a:r>
              <a:rPr lang="ru-RU" sz="28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 реализации образовательных программ ВО в соответствии с Федеральным законом об образовании </a:t>
            </a:r>
          </a:p>
          <a:p>
            <a:pPr marL="0" lvl="0" indent="0" eaLnBrk="1" hangingPunct="1">
              <a:lnSpc>
                <a:spcPct val="80000"/>
              </a:lnSpc>
              <a:buClr>
                <a:srgbClr val="FFFFFF"/>
              </a:buClr>
              <a:buNone/>
              <a:defRPr/>
            </a:pPr>
            <a:endParaRPr lang="ru-RU" sz="2000" spc="15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0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</a:t>
            </a:r>
          </a:p>
          <a:p>
            <a:pPr lvl="0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0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Порядок разработки ПООП </a:t>
            </a:r>
            <a:r>
              <a:rPr lang="ru-RU" sz="200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(утв. Приказом МОН №594 от 28.05.2014);</a:t>
            </a:r>
            <a:endParaRPr lang="ru-RU" sz="2000" spc="15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0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Перечень специальностей и направлений подготовки </a:t>
            </a:r>
          </a:p>
          <a:p>
            <a:pPr lvl="0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0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Порядок организации и осуществления образовательной деятельности </a:t>
            </a:r>
            <a:r>
              <a:rPr lang="ru-RU" sz="200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(утв. Приказом № 1367 от 19.12.2013</a:t>
            </a:r>
            <a:r>
              <a:rPr lang="ru-RU" sz="200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00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Порядок организации…. В аспирантуре (утв. Приказом № 1259 от 19.11.2013г.);</a:t>
            </a:r>
            <a:endParaRPr lang="ru-RU" sz="2000" spc="15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4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4"/>
            <a:ext cx="533400" cy="30122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28</a:t>
            </a:r>
            <a:endParaRPr lang="ru-RU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819150"/>
            <a:ext cx="8229600" cy="3771900"/>
          </a:xfrm>
        </p:spPr>
        <p:txBody>
          <a:bodyPr/>
          <a:lstStyle/>
          <a:p>
            <a:pPr marL="0" lvl="0" indent="0" algn="ctr" eaLnBrk="1" hangingPunct="1">
              <a:lnSpc>
                <a:spcPct val="80000"/>
              </a:lnSpc>
              <a:buClr>
                <a:srgbClr val="FFFFFF"/>
              </a:buClr>
              <a:buNone/>
              <a:defRPr/>
            </a:pPr>
            <a:r>
              <a:rPr lang="ru-RU" sz="2800" b="1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2800" b="1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правовые акты </a:t>
            </a:r>
            <a:r>
              <a:rPr lang="ru-RU" sz="28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 реализации образовательных программ ВО в соответствии с Федеральным законом об образовании </a:t>
            </a:r>
          </a:p>
          <a:p>
            <a:pPr marL="0" lvl="0" indent="0" eaLnBrk="1" hangingPunct="1">
              <a:lnSpc>
                <a:spcPct val="80000"/>
              </a:lnSpc>
              <a:buClr>
                <a:srgbClr val="FFFFFF"/>
              </a:buClr>
              <a:buNone/>
              <a:defRPr/>
            </a:pPr>
            <a:endParaRPr lang="ru-RU" sz="2000" spc="15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4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240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ИГА; </a:t>
            </a:r>
            <a:endParaRPr lang="ru-RU" sz="2400" spc="15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Положение о </a:t>
            </a:r>
            <a:r>
              <a:rPr lang="ru-RU" sz="240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практике; </a:t>
            </a:r>
            <a:endParaRPr lang="ru-RU" sz="2400" spc="15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80000"/>
              </a:lnSpc>
              <a:buClr>
                <a:srgbClr val="FFFFFF"/>
              </a:buClr>
              <a:defRPr/>
            </a:pPr>
            <a:r>
              <a:rPr lang="ru-RU" sz="2400" spc="1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Порядок приема на </a:t>
            </a:r>
            <a:r>
              <a:rPr lang="ru-RU" sz="2400" spc="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обучение. </a:t>
            </a:r>
            <a:r>
              <a:rPr lang="ru-RU" sz="2400" b="1" spc="150" dirty="0" smtClean="0">
                <a:latin typeface="Times New Roman" pitchFamily="18" charset="0"/>
              </a:rPr>
              <a:t> </a:t>
            </a:r>
            <a:endParaRPr lang="ru-RU" sz="2400" b="1" spc="15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7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None/>
              <a:defRPr/>
            </a:pPr>
            <a:r>
              <a:rPr lang="ru-RU" sz="2000" kern="0" dirty="0" smtClean="0"/>
              <a:t>29</a:t>
            </a:r>
            <a:endParaRPr lang="ru-RU" sz="2000" kern="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914407" y="586979"/>
            <a:ext cx="7554527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Уровни профессионального образования, </a:t>
            </a:r>
          </a:p>
          <a:p>
            <a:pPr lvl="0" algn="ctr">
              <a:buClr>
                <a:srgbClr val="FFFFFF"/>
              </a:buClr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образовательные программы </a:t>
            </a:r>
            <a:endParaRPr lang="ru-RU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FFFFF"/>
              </a:buClr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+mj-lt"/>
              <a:buAutoNum type="arabicPeriod"/>
              <a:defRPr/>
            </a:pP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профессиональное образование </a:t>
            </a:r>
            <a:endParaRPr lang="ru-RU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79500" indent="-184150">
              <a:buClr>
                <a:srgbClr val="FFFFFF"/>
              </a:buClr>
              <a:defRPr/>
            </a:pPr>
            <a:r>
              <a:rPr lang="ru-RU" sz="2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квалифицированных рабочих </a:t>
            </a:r>
          </a:p>
          <a:p>
            <a:pPr marL="1079500" indent="-184150">
              <a:buClr>
                <a:srgbClr val="FFFFFF"/>
              </a:buClr>
              <a:defRPr/>
            </a:pPr>
            <a:r>
              <a:rPr lang="ru-RU" sz="2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специалистов среднего звена 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- 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специалитет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магистратура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FFFFFF"/>
              </a:buClr>
              <a:buSzPct val="100000"/>
              <a:buFont typeface="+mj-lt"/>
              <a:buAutoNum type="arabicPeriod" startAt="2"/>
              <a:defRPr/>
            </a:pPr>
            <a:r>
              <a:rPr lang="ru-RU" sz="2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Высшее образование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кадров высшей квалификации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аспирантура </a:t>
            </a:r>
            <a:r>
              <a:rPr lang="ru-RU" sz="2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адъюнктура)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ординатура </a:t>
            </a:r>
          </a:p>
          <a:p>
            <a:pPr marL="1079500" indent="-184150">
              <a:lnSpc>
                <a:spcPts val="2000"/>
              </a:lnSpc>
              <a:buClr>
                <a:srgbClr val="FFFFFF"/>
              </a:buClr>
              <a:defRPr/>
            </a:pPr>
            <a:r>
              <a:rPr lang="ru-RU" sz="22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ассистентура – стажировка </a:t>
            </a:r>
            <a:endParaRPr lang="ru-RU" sz="22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6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Начало работы над созданием образовательных стандартов связано с необходимостью сохранения единства образовательного пространства </a:t>
            </a:r>
            <a:r>
              <a:rPr lang="ru-RU" sz="2400" dirty="0" smtClean="0"/>
              <a:t>при значительной свободе организации новых учебных заведений и формирования новых образовательных программ (1990е </a:t>
            </a:r>
            <a:r>
              <a:rPr lang="ru-RU" sz="2400" dirty="0" err="1" smtClean="0"/>
              <a:t>г.г</a:t>
            </a:r>
            <a:r>
              <a:rPr lang="ru-RU" sz="2400" dirty="0" smtClean="0"/>
              <a:t>).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9690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30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10325" y="592335"/>
            <a:ext cx="8229600" cy="304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состав 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науки 06.00.00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510325" y="1200149"/>
            <a:ext cx="8229600" cy="362705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/>
              <a:t>Направление </a:t>
            </a:r>
            <a:r>
              <a:rPr lang="ru-RU" sz="2400" dirty="0" smtClean="0"/>
              <a:t>подготовки БИОЛОГИЯ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Квалификация: </a:t>
            </a:r>
          </a:p>
          <a:p>
            <a:pPr marL="1970088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06.03.01   </a:t>
            </a:r>
            <a:r>
              <a:rPr lang="ru-RU" sz="2400" dirty="0">
                <a:latin typeface="Times New Roman" panose="02020603050405020304" pitchFamily="18" charset="0"/>
              </a:rPr>
              <a:t>Академический </a:t>
            </a:r>
            <a:r>
              <a:rPr lang="ru-RU" sz="2400" dirty="0" smtClean="0">
                <a:latin typeface="Times New Roman" panose="02020603050405020304" pitchFamily="18" charset="0"/>
              </a:rPr>
              <a:t>бакалавр</a:t>
            </a:r>
            <a:br>
              <a:rPr lang="ru-RU" sz="2400" dirty="0" smtClean="0">
                <a:latin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</a:rPr>
              <a:t>06.04.01   Магистр</a:t>
            </a:r>
            <a:endParaRPr lang="ru-RU" sz="2400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400" dirty="0"/>
              <a:t>Направление </a:t>
            </a:r>
            <a:r>
              <a:rPr lang="ru-RU" sz="2400" dirty="0" smtClean="0"/>
              <a:t>подготовки ПОЧВОВЕДЕНИЕ </a:t>
            </a:r>
            <a:endParaRPr lang="ru-RU" sz="2400" dirty="0"/>
          </a:p>
          <a:p>
            <a:pPr marL="0" indent="0">
              <a:lnSpc>
                <a:spcPts val="25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Квалификация:</a:t>
            </a:r>
          </a:p>
          <a:p>
            <a:pPr marL="1970088" indent="0">
              <a:lnSpc>
                <a:spcPts val="25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06.03.02   </a:t>
            </a:r>
            <a:r>
              <a:rPr lang="ru-RU" sz="2400" dirty="0">
                <a:latin typeface="Times New Roman" panose="02020603050405020304" pitchFamily="18" charset="0"/>
              </a:rPr>
              <a:t>Академический </a:t>
            </a:r>
            <a:r>
              <a:rPr lang="ru-RU" sz="2400" dirty="0" smtClean="0">
                <a:latin typeface="Times New Roman" panose="02020603050405020304" pitchFamily="18" charset="0"/>
              </a:rPr>
              <a:t>бакалавр </a:t>
            </a:r>
            <a:br>
              <a:rPr lang="ru-RU" sz="2400" dirty="0" smtClean="0">
                <a:latin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</a:rPr>
              <a:t>06.04.02   </a:t>
            </a:r>
            <a:r>
              <a:rPr lang="ru-RU" sz="2400" dirty="0">
                <a:latin typeface="Times New Roman" panose="02020603050405020304" pitchFamily="18" charset="0"/>
              </a:rPr>
              <a:t>Магистр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sz="2400" dirty="0"/>
              <a:t>  </a:t>
            </a:r>
            <a:r>
              <a:rPr lang="ru-RU" sz="2400" dirty="0" smtClean="0">
                <a:latin typeface="Times New Roman" panose="02020603050405020304" pitchFamily="18" charset="0"/>
              </a:rPr>
              <a:t>06.05.01: Биоинженерия </a:t>
            </a:r>
            <a:r>
              <a:rPr lang="ru-RU" sz="2400" dirty="0">
                <a:latin typeface="Times New Roman" panose="02020603050405020304" pitchFamily="18" charset="0"/>
              </a:rPr>
              <a:t>и </a:t>
            </a:r>
            <a:r>
              <a:rPr lang="ru-RU" sz="2400" dirty="0" err="1">
                <a:latin typeface="Times New Roman" panose="02020603050405020304" pitchFamily="18" charset="0"/>
              </a:rPr>
              <a:t>Биоинформатика</a:t>
            </a:r>
            <a:endParaRPr lang="ru-RU" sz="2400" dirty="0">
              <a:latin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20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Биологические науки 06.00.00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 algn="ctr">
              <a:lnSpc>
                <a:spcPts val="2500"/>
              </a:lnSpc>
              <a:buNone/>
            </a:pPr>
            <a:r>
              <a:rPr lang="ru-RU" sz="2400" dirty="0" smtClean="0"/>
              <a:t>Подготовка научно-исследовательских кадров в аспирантуре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06.06.01 Квалификация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/>
              <a:t> </a:t>
            </a:r>
          </a:p>
          <a:p>
            <a:pPr marL="179070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исследователь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06.07.01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адьюнктура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военных институтов) 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4 года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очная форма). Общая трудоемкость – 240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УГСН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Биологические науки 06.00.00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1123950"/>
            <a:ext cx="8229600" cy="3314700"/>
          </a:xfrm>
        </p:spPr>
        <p:txBody>
          <a:bodyPr/>
          <a:lstStyle/>
          <a:p>
            <a:pPr marL="0" indent="0" algn="ctr">
              <a:lnSpc>
                <a:spcPts val="2500"/>
              </a:lnSpc>
              <a:buNone/>
            </a:pPr>
            <a:r>
              <a:rPr lang="ru-RU" sz="2400" dirty="0" smtClean="0"/>
              <a:t>Подготовка научно-исследовательских кадров в аспирантуре </a:t>
            </a:r>
          </a:p>
          <a:p>
            <a:pPr marL="0" indent="0">
              <a:lnSpc>
                <a:spcPts val="30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образования по программам аспирантуры допускается в образовательных организациях ВО, ДПО и научных организациях.</a:t>
            </a:r>
          </a:p>
          <a:p>
            <a:pPr marL="0" indent="0">
              <a:lnSpc>
                <a:spcPts val="25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очной и заочной форме.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0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6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33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 начале реформы Министерство образования и науки определило </a:t>
            </a:r>
            <a:r>
              <a:rPr lang="ru-RU" sz="2400" b="1" dirty="0" smtClean="0"/>
              <a:t>задачи модернизации ВО РФ:</a:t>
            </a:r>
          </a:p>
          <a:p>
            <a:pPr marL="0" indent="0">
              <a:buNone/>
            </a:pPr>
            <a:endParaRPr lang="ru-RU" sz="2400" b="1" dirty="0" smtClean="0"/>
          </a:p>
          <a:p>
            <a:r>
              <a:rPr lang="ru-RU" sz="2400" dirty="0" smtClean="0"/>
              <a:t>Расширение свободы образовательных учреждений;</a:t>
            </a:r>
          </a:p>
          <a:p>
            <a:r>
              <a:rPr lang="ru-RU" sz="2400" dirty="0" smtClean="0"/>
              <a:t>Обновление структуры и содержания образовательных программ;</a:t>
            </a:r>
          </a:p>
          <a:p>
            <a:r>
              <a:rPr lang="ru-RU" sz="2400" dirty="0" smtClean="0"/>
              <a:t>Повышение ответственности за качество образования;</a:t>
            </a:r>
          </a:p>
        </p:txBody>
      </p:sp>
    </p:spTree>
    <p:extLst>
      <p:ext uri="{BB962C8B-B14F-4D97-AF65-F5344CB8AC3E}">
        <p14:creationId xmlns:p14="http://schemas.microsoft.com/office/powerpoint/2010/main" val="9958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34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r>
              <a:rPr lang="ru-RU" sz="2400" dirty="0" smtClean="0"/>
              <a:t>Привлечение работодателей к созданию и реализации ООП;</a:t>
            </a:r>
          </a:p>
          <a:p>
            <a:r>
              <a:rPr lang="ru-RU" sz="2400" dirty="0" smtClean="0"/>
              <a:t>Повышение доверия к образовательной политике РФ и конкурентоспособности российских вузов на мировом рынке образовательных услуг;</a:t>
            </a:r>
          </a:p>
          <a:p>
            <a:r>
              <a:rPr lang="ru-RU" sz="2400" dirty="0" smtClean="0"/>
              <a:t>Создание условий для образования в течение всей жизни.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83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35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Основные проблемы на современном этапе: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Сохранение основного содержательного ядра профессионального образования, т.е. реализация в ООП общей концепции фундаментального биологического образования;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Разработка инструкций по согласованию по согласованию требований ФГОС к результатам освоения ООП (компетенциям) и требований ООП к результатам освоения дисциплин (</a:t>
            </a:r>
            <a:r>
              <a:rPr lang="ru-RU" sz="2400" dirty="0" err="1" smtClean="0"/>
              <a:t>ЗУНы</a:t>
            </a:r>
            <a:r>
              <a:rPr lang="ru-RU" sz="2400" dirty="0" smtClean="0"/>
              <a:t>) – карт компетенций.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72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36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Основные проблемы на современном этапе: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sz="2400" dirty="0" smtClean="0"/>
              <a:t>Учет профессиональных стандартов (согласование профессиональных компетенций и </a:t>
            </a:r>
            <a:r>
              <a:rPr lang="ru-RU" sz="2400" dirty="0" err="1" smtClean="0"/>
              <a:t>ЗУНов</a:t>
            </a:r>
            <a:r>
              <a:rPr lang="ru-RU" sz="2400" dirty="0" smtClean="0"/>
              <a:t> с трудовыми функциями).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16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dirty="0" smtClean="0">
                <a:latin typeface="Times New Roman" pitchFamily="18" charset="0"/>
              </a:rPr>
              <a:t>37</a:t>
            </a: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 1986 – 1987г.г. созданы </a:t>
            </a:r>
            <a:r>
              <a:rPr lang="ru-RU" sz="2400" b="1" dirty="0" smtClean="0"/>
              <a:t>Учебно-методические объединения</a:t>
            </a:r>
            <a:r>
              <a:rPr lang="ru-RU" sz="2400" dirty="0" smtClean="0"/>
              <a:t> в системе ВПО, которым была поручена разработка проектов Государственных образовательных стандартов ВПО.</a:t>
            </a:r>
          </a:p>
          <a:p>
            <a:pPr marL="0" indent="0">
              <a:buNone/>
            </a:pPr>
            <a:r>
              <a:rPr lang="ru-RU" sz="2400" b="1" dirty="0" smtClean="0"/>
              <a:t>УМО по классическому университетскому образованию </a:t>
            </a:r>
            <a:r>
              <a:rPr lang="ru-RU" sz="2400" dirty="0" smtClean="0"/>
              <a:t>состоит из десятков учебно-методических советов по основным направлениям университетского образования.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2914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5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Совет по биологии </a:t>
            </a:r>
            <a:r>
              <a:rPr lang="ru-RU" sz="2400" dirty="0" smtClean="0"/>
              <a:t>курирует 95 вузов различного подчинения, которые ведут подготовку по биологическим специальностям и направлению «Биология».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497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6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Были разработаны Государственные образовательные стандарты (ГОС) по 11 биологическим специальностям, а позже по направлению «Биология» (в настоящее время – 18 профилей </a:t>
            </a:r>
            <a:r>
              <a:rPr lang="ru-RU" sz="2400" dirty="0" err="1" smtClean="0"/>
              <a:t>бакалавриата</a:t>
            </a:r>
            <a:r>
              <a:rPr lang="ru-RU" sz="2400" dirty="0" smtClean="0"/>
              <a:t> и 26 аннотированных магистерских программ).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0521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7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75285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 декабре 2004г. Правительством РФ одобрены «Приоритетные направления развития образовательной системы РФ», что было обусловлено присоединением России 19 сентября 2003г. к странам, подписавшим Болонскую декларацию.</a:t>
            </a:r>
          </a:p>
          <a:p>
            <a:pPr marL="0" indent="0">
              <a:buNone/>
            </a:pPr>
            <a:r>
              <a:rPr lang="ru-RU" sz="2400" dirty="0" smtClean="0"/>
              <a:t>Целью этой декларации и других европейских документов об образовании является создание единого европейского образовательного пространства, в том числе единых принципов высшего профессионального образования.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5113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8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75285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свете принципов Болонской декларации были сформулированы задачи вузов по переходу на уровневую систему ВПО.</a:t>
            </a:r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2010г. </a:t>
            </a:r>
            <a:r>
              <a:rPr lang="ru-RU" sz="2400" dirty="0" smtClean="0"/>
              <a:t>приоритетом </a:t>
            </a:r>
            <a:r>
              <a:rPr lang="ru-RU" sz="2400" dirty="0" smtClean="0"/>
              <a:t>для вузов объявлено проведение всех необходимых организационно-правовых и учебно-методических мероприятий для этого перехода.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3591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9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67665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Основное направление реформ:</a:t>
            </a:r>
          </a:p>
          <a:p>
            <a:pPr marL="0" indent="0">
              <a:buNone/>
            </a:pPr>
            <a:r>
              <a:rPr lang="ru-RU" sz="2400" dirty="0" smtClean="0"/>
              <a:t>При сохранении лучших фундаментальных традиций российской высшей школы сделать систему высшего образования более открытой – отвечающей современному состоянию науки и рынка труда, а также потребностям и интересам студентов.</a:t>
            </a:r>
          </a:p>
          <a:p>
            <a:pPr marL="0" indent="0">
              <a:buNone/>
            </a:pPr>
            <a:r>
              <a:rPr lang="ru-RU" sz="2400" dirty="0" smtClean="0"/>
              <a:t>Последнее поколение государственных стандартов (2010 – 2013г.г., федеральный государственный образовательный стандарт – ФГОС) имеет ряд особенностей и нововведений, связанных с вступлением России в Болонский процесс.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7266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6427</TotalTime>
  <Words>1479</Words>
  <Application>Microsoft Office PowerPoint</Application>
  <PresentationFormat>Экран (16:9)</PresentationFormat>
  <Paragraphs>199</Paragraphs>
  <Slides>37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Оформление по умолчанию</vt:lpstr>
      <vt:lpstr>Текстура</vt:lpstr>
      <vt:lpstr>1</vt:lpstr>
      <vt:lpstr>Содержание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Презентация PowerPoint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</vt:lpstr>
      <vt:lpstr>Презентация PowerPoint</vt:lpstr>
      <vt:lpstr>Полный состав УГСН   Биологические науки 06.00.00</vt:lpstr>
      <vt:lpstr>УГСН  Биологические науки 06.00.00</vt:lpstr>
      <vt:lpstr>УГСН  Биологические науки 06.00.00</vt:lpstr>
      <vt:lpstr>33</vt:lpstr>
      <vt:lpstr>34</vt:lpstr>
      <vt:lpstr>35</vt:lpstr>
      <vt:lpstr>36</vt:lpstr>
      <vt:lpstr>37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Катя</cp:lastModifiedBy>
  <cp:revision>290</cp:revision>
  <cp:lastPrinted>2014-10-08T18:13:44Z</cp:lastPrinted>
  <dcterms:created xsi:type="dcterms:W3CDTF">1601-01-01T00:00:00Z</dcterms:created>
  <dcterms:modified xsi:type="dcterms:W3CDTF">2015-05-16T21:23:19Z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