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7" r:id="rId4"/>
    <p:sldMasterId id="2147483709" r:id="rId5"/>
  </p:sldMasterIdLst>
  <p:notesMasterIdLst>
    <p:notesMasterId r:id="rId24"/>
  </p:notesMasterIdLst>
  <p:sldIdLst>
    <p:sldId id="274" r:id="rId6"/>
    <p:sldId id="284" r:id="rId7"/>
    <p:sldId id="262" r:id="rId8"/>
    <p:sldId id="285" r:id="rId9"/>
    <p:sldId id="259" r:id="rId10"/>
    <p:sldId id="263" r:id="rId11"/>
    <p:sldId id="260" r:id="rId12"/>
    <p:sldId id="266" r:id="rId13"/>
    <p:sldId id="279" r:id="rId14"/>
    <p:sldId id="264" r:id="rId15"/>
    <p:sldId id="265" r:id="rId16"/>
    <p:sldId id="269" r:id="rId17"/>
    <p:sldId id="281" r:id="rId18"/>
    <p:sldId id="275" r:id="rId19"/>
    <p:sldId id="282" r:id="rId20"/>
    <p:sldId id="276" r:id="rId21"/>
    <p:sldId id="283" r:id="rId22"/>
    <p:sldId id="270" r:id="rId23"/>
  </p:sldIdLst>
  <p:sldSz cx="9144000" cy="5143500" type="screen16x9"/>
  <p:notesSz cx="6797675" cy="9928225"/>
  <p:defaultText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C78"/>
    <a:srgbClr val="005426"/>
    <a:srgbClr val="CB1E01"/>
    <a:srgbClr val="FFBEB3"/>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90" autoAdjust="0"/>
  </p:normalViewPr>
  <p:slideViewPr>
    <p:cSldViewPr snapToGrid="0">
      <p:cViewPr>
        <p:scale>
          <a:sx n="92" d="100"/>
          <a:sy n="92" d="100"/>
        </p:scale>
        <p:origin x="-74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ED74B6BE-BB3B-4E6F-BEB7-03134BD46073}" type="datetimeFigureOut">
              <a:rPr lang="ru-RU" smtClean="0"/>
              <a:pPr/>
              <a:t>04.12.2019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D2B8CB17-1265-47C2-923B-E52942A2CD1A}" type="slidenum">
              <a:rPr lang="ru-RU" smtClean="0"/>
              <a:pPr/>
              <a:t>‹#›</a:t>
            </a:fld>
            <a:endParaRPr lang="ru-RU"/>
          </a:p>
        </p:txBody>
      </p:sp>
    </p:spTree>
    <p:extLst>
      <p:ext uri="{BB962C8B-B14F-4D97-AF65-F5344CB8AC3E}">
        <p14:creationId xmlns:p14="http://schemas.microsoft.com/office/powerpoint/2010/main" val="1205355078"/>
      </p:ext>
    </p:extLst>
  </p:cSld>
  <p:clrMap bg1="lt1" tx1="dk1" bg2="lt2" tx2="dk2" accent1="accent1" accent2="accent2" accent3="accent3" accent4="accent4" accent5="accent5" accent6="accent6" hlink="hlink" folHlink="folHlink"/>
  <p:notesStyle>
    <a:lvl1pPr marL="0" algn="l" defTabSz="685681" rtl="0" eaLnBrk="1" latinLnBrk="0" hangingPunct="1">
      <a:defRPr sz="900" kern="1200">
        <a:solidFill>
          <a:schemeClr val="tx1"/>
        </a:solidFill>
        <a:latin typeface="+mn-lt"/>
        <a:ea typeface="+mn-ea"/>
        <a:cs typeface="+mn-cs"/>
      </a:defRPr>
    </a:lvl1pPr>
    <a:lvl2pPr marL="342839" algn="l" defTabSz="685681" rtl="0" eaLnBrk="1" latinLnBrk="0" hangingPunct="1">
      <a:defRPr sz="900" kern="1200">
        <a:solidFill>
          <a:schemeClr val="tx1"/>
        </a:solidFill>
        <a:latin typeface="+mn-lt"/>
        <a:ea typeface="+mn-ea"/>
        <a:cs typeface="+mn-cs"/>
      </a:defRPr>
    </a:lvl2pPr>
    <a:lvl3pPr marL="685681" algn="l" defTabSz="685681" rtl="0" eaLnBrk="1" latinLnBrk="0" hangingPunct="1">
      <a:defRPr sz="900" kern="1200">
        <a:solidFill>
          <a:schemeClr val="tx1"/>
        </a:solidFill>
        <a:latin typeface="+mn-lt"/>
        <a:ea typeface="+mn-ea"/>
        <a:cs typeface="+mn-cs"/>
      </a:defRPr>
    </a:lvl3pPr>
    <a:lvl4pPr marL="1028522" algn="l" defTabSz="685681" rtl="0" eaLnBrk="1" latinLnBrk="0" hangingPunct="1">
      <a:defRPr sz="900" kern="1200">
        <a:solidFill>
          <a:schemeClr val="tx1"/>
        </a:solidFill>
        <a:latin typeface="+mn-lt"/>
        <a:ea typeface="+mn-ea"/>
        <a:cs typeface="+mn-cs"/>
      </a:defRPr>
    </a:lvl4pPr>
    <a:lvl5pPr marL="1371362" algn="l" defTabSz="685681" rtl="0" eaLnBrk="1" latinLnBrk="0" hangingPunct="1">
      <a:defRPr sz="900" kern="1200">
        <a:solidFill>
          <a:schemeClr val="tx1"/>
        </a:solidFill>
        <a:latin typeface="+mn-lt"/>
        <a:ea typeface="+mn-ea"/>
        <a:cs typeface="+mn-cs"/>
      </a:defRPr>
    </a:lvl5pPr>
    <a:lvl6pPr marL="1714205" algn="l" defTabSz="685681" rtl="0" eaLnBrk="1" latinLnBrk="0" hangingPunct="1">
      <a:defRPr sz="900" kern="1200">
        <a:solidFill>
          <a:schemeClr val="tx1"/>
        </a:solidFill>
        <a:latin typeface="+mn-lt"/>
        <a:ea typeface="+mn-ea"/>
        <a:cs typeface="+mn-cs"/>
      </a:defRPr>
    </a:lvl6pPr>
    <a:lvl7pPr marL="2057042" algn="l" defTabSz="685681" rtl="0" eaLnBrk="1" latinLnBrk="0" hangingPunct="1">
      <a:defRPr sz="900" kern="1200">
        <a:solidFill>
          <a:schemeClr val="tx1"/>
        </a:solidFill>
        <a:latin typeface="+mn-lt"/>
        <a:ea typeface="+mn-ea"/>
        <a:cs typeface="+mn-cs"/>
      </a:defRPr>
    </a:lvl7pPr>
    <a:lvl8pPr marL="2399880" algn="l" defTabSz="685681" rtl="0" eaLnBrk="1" latinLnBrk="0" hangingPunct="1">
      <a:defRPr sz="900" kern="1200">
        <a:solidFill>
          <a:schemeClr val="tx1"/>
        </a:solidFill>
        <a:latin typeface="+mn-lt"/>
        <a:ea typeface="+mn-ea"/>
        <a:cs typeface="+mn-cs"/>
      </a:defRPr>
    </a:lvl8pPr>
    <a:lvl9pPr marL="2742719" algn="l" defTabSz="68568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38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defRPr>
            </a:lvl1pPr>
            <a:lvl2pPr marL="742950" indent="-285750">
              <a:spcBef>
                <a:spcPct val="30000"/>
              </a:spcBef>
              <a:defRPr sz="900">
                <a:solidFill>
                  <a:schemeClr val="tx1"/>
                </a:solidFill>
                <a:latin typeface="Calibri" pitchFamily="34" charset="0"/>
              </a:defRPr>
            </a:lvl2pPr>
            <a:lvl3pPr marL="1143000" indent="-228600">
              <a:spcBef>
                <a:spcPct val="30000"/>
              </a:spcBef>
              <a:defRPr sz="900">
                <a:solidFill>
                  <a:schemeClr val="tx1"/>
                </a:solidFill>
                <a:latin typeface="Calibri" pitchFamily="34" charset="0"/>
              </a:defRPr>
            </a:lvl3pPr>
            <a:lvl4pPr marL="1600200" indent="-228600">
              <a:spcBef>
                <a:spcPct val="30000"/>
              </a:spcBef>
              <a:defRPr sz="900">
                <a:solidFill>
                  <a:schemeClr val="tx1"/>
                </a:solidFill>
                <a:latin typeface="Calibri" pitchFamily="34" charset="0"/>
              </a:defRPr>
            </a:lvl4pPr>
            <a:lvl5pPr marL="2057400" indent="-228600">
              <a:spcBef>
                <a:spcPct val="30000"/>
              </a:spcBef>
              <a:defRPr sz="900">
                <a:solidFill>
                  <a:schemeClr val="tx1"/>
                </a:solidFill>
                <a:latin typeface="Calibri" pitchFamily="34" charset="0"/>
              </a:defRPr>
            </a:lvl5pPr>
            <a:lvl6pPr marL="2514600" indent="-228600" eaLnBrk="0" fontAlgn="base" hangingPunct="0">
              <a:spcBef>
                <a:spcPct val="30000"/>
              </a:spcBef>
              <a:spcAft>
                <a:spcPct val="0"/>
              </a:spcAft>
              <a:defRPr sz="900">
                <a:solidFill>
                  <a:schemeClr val="tx1"/>
                </a:solidFill>
                <a:latin typeface="Calibri" pitchFamily="34" charset="0"/>
              </a:defRPr>
            </a:lvl6pPr>
            <a:lvl7pPr marL="2971800" indent="-228600" eaLnBrk="0" fontAlgn="base" hangingPunct="0">
              <a:spcBef>
                <a:spcPct val="30000"/>
              </a:spcBef>
              <a:spcAft>
                <a:spcPct val="0"/>
              </a:spcAft>
              <a:defRPr sz="900">
                <a:solidFill>
                  <a:schemeClr val="tx1"/>
                </a:solidFill>
                <a:latin typeface="Calibri" pitchFamily="34" charset="0"/>
              </a:defRPr>
            </a:lvl7pPr>
            <a:lvl8pPr marL="3429000" indent="-228600" eaLnBrk="0" fontAlgn="base" hangingPunct="0">
              <a:spcBef>
                <a:spcPct val="30000"/>
              </a:spcBef>
              <a:spcAft>
                <a:spcPct val="0"/>
              </a:spcAft>
              <a:defRPr sz="900">
                <a:solidFill>
                  <a:schemeClr val="tx1"/>
                </a:solidFill>
                <a:latin typeface="Calibri" pitchFamily="34" charset="0"/>
              </a:defRPr>
            </a:lvl8pPr>
            <a:lvl9pPr marL="3886200" indent="-228600" eaLnBrk="0" fontAlgn="base" hangingPunct="0">
              <a:spcBef>
                <a:spcPct val="30000"/>
              </a:spcBef>
              <a:spcAft>
                <a:spcPct val="0"/>
              </a:spcAft>
              <a:defRPr sz="900">
                <a:solidFill>
                  <a:schemeClr val="tx1"/>
                </a:solidFill>
                <a:latin typeface="Calibri" pitchFamily="34" charset="0"/>
              </a:defRPr>
            </a:lvl9pPr>
          </a:lstStyle>
          <a:p>
            <a:pPr>
              <a:spcBef>
                <a:spcPct val="0"/>
              </a:spcBef>
            </a:pPr>
            <a:fld id="{B33A761A-6D91-40B4-A201-F5FE0600EDE5}" type="slidenum">
              <a:rPr lang="ru-RU" altLang="ru-RU" sz="1200">
                <a:solidFill>
                  <a:srgbClr val="000000"/>
                </a:solidFill>
                <a:latin typeface="Arial" pitchFamily="34" charset="0"/>
              </a:rPr>
              <a:pPr>
                <a:spcBef>
                  <a:spcPct val="0"/>
                </a:spcBef>
              </a:pPr>
              <a:t>2</a:t>
            </a:fld>
            <a:endParaRPr lang="ru-RU" altLang="ru-RU" sz="120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B8CB17-1265-47C2-923B-E52942A2CD1A}" type="slidenum">
              <a:rPr lang="ru-RU" smtClean="0"/>
              <a:pPr/>
              <a:t>12</a:t>
            </a:fld>
            <a:endParaRPr lang="ru-RU"/>
          </a:p>
        </p:txBody>
      </p:sp>
    </p:spTree>
    <p:extLst>
      <p:ext uri="{BB962C8B-B14F-4D97-AF65-F5344CB8AC3E}">
        <p14:creationId xmlns:p14="http://schemas.microsoft.com/office/powerpoint/2010/main" val="222526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103110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100663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83177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96F288F6-AF9B-45B8-96AD-AC855BF7835A}"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313C0886-F8ED-4331-97A8-AFBD6E11BC24}" type="slidenum">
              <a:rPr lang="ru-RU" altLang="ru-RU"/>
              <a:pPr>
                <a:defRPr/>
              </a:pPr>
              <a:t>‹#›</a:t>
            </a:fld>
            <a:endParaRPr lang="ru-RU" altLang="ru-RU"/>
          </a:p>
        </p:txBody>
      </p:sp>
    </p:spTree>
    <p:extLst>
      <p:ext uri="{BB962C8B-B14F-4D97-AF65-F5344CB8AC3E}">
        <p14:creationId xmlns:p14="http://schemas.microsoft.com/office/powerpoint/2010/main" val="171081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94210E1F-91EC-4417-B5A6-647253AABCAF}"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C7954115-5F49-4D80-9736-A97382F455B2}" type="slidenum">
              <a:rPr lang="ru-RU" altLang="ru-RU"/>
              <a:pPr>
                <a:defRPr/>
              </a:pPr>
              <a:t>‹#›</a:t>
            </a:fld>
            <a:endParaRPr lang="ru-RU" altLang="ru-RU"/>
          </a:p>
        </p:txBody>
      </p:sp>
    </p:spTree>
    <p:extLst>
      <p:ext uri="{BB962C8B-B14F-4D97-AF65-F5344CB8AC3E}">
        <p14:creationId xmlns:p14="http://schemas.microsoft.com/office/powerpoint/2010/main" val="93997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8"/>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7" y="3442105"/>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84E760C8-BA4A-4DDA-8238-8F8386D0305C}"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6E62DA31-14F3-41F2-9984-7E3A4A32EF40}" type="slidenum">
              <a:rPr lang="ru-RU" altLang="ru-RU"/>
              <a:pPr>
                <a:defRPr/>
              </a:pPr>
              <a:t>‹#›</a:t>
            </a:fld>
            <a:endParaRPr lang="ru-RU" altLang="ru-RU"/>
          </a:p>
        </p:txBody>
      </p:sp>
    </p:spTree>
    <p:extLst>
      <p:ext uri="{BB962C8B-B14F-4D97-AF65-F5344CB8AC3E}">
        <p14:creationId xmlns:p14="http://schemas.microsoft.com/office/powerpoint/2010/main" val="247577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7EBDE429-F31D-4A74-8CFF-F20803D9B13E}"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45B78679-C31F-47E2-B5EE-0AC1371641C3}" type="slidenum">
              <a:rPr lang="ru-RU" altLang="ru-RU"/>
              <a:pPr>
                <a:defRPr/>
              </a:pPr>
              <a:t>‹#›</a:t>
            </a:fld>
            <a:endParaRPr lang="ru-RU" altLang="ru-RU"/>
          </a:p>
        </p:txBody>
      </p:sp>
    </p:spTree>
    <p:extLst>
      <p:ext uri="{BB962C8B-B14F-4D97-AF65-F5344CB8AC3E}">
        <p14:creationId xmlns:p14="http://schemas.microsoft.com/office/powerpoint/2010/main" val="252943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48AD666C-3C7D-4EC0-8D6B-F788B956C916}" type="datetimeFigureOut">
              <a:rPr lang="ru-RU">
                <a:solidFill>
                  <a:prstClr val="black">
                    <a:tint val="75000"/>
                  </a:prstClr>
                </a:solidFill>
              </a:rPr>
              <a:pPr>
                <a:defRPr/>
              </a:pPr>
              <a:t>04.12.2019</a:t>
            </a:fld>
            <a:endParaRPr lang="ru-RU">
              <a:solidFill>
                <a:prstClr val="black">
                  <a:tint val="75000"/>
                </a:prstClr>
              </a:solidFill>
            </a:endParaRPr>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87956002-70CA-47AF-9FC1-4859910DEAB3}" type="slidenum">
              <a:rPr lang="ru-RU" altLang="ru-RU"/>
              <a:pPr>
                <a:defRPr/>
              </a:pPr>
              <a:t>‹#›</a:t>
            </a:fld>
            <a:endParaRPr lang="ru-RU" altLang="ru-RU"/>
          </a:p>
        </p:txBody>
      </p:sp>
    </p:spTree>
    <p:extLst>
      <p:ext uri="{BB962C8B-B14F-4D97-AF65-F5344CB8AC3E}">
        <p14:creationId xmlns:p14="http://schemas.microsoft.com/office/powerpoint/2010/main" val="1335158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BE83D319-8156-4423-A387-031B1F6C6A9D}" type="datetimeFigureOut">
              <a:rPr lang="ru-RU">
                <a:solidFill>
                  <a:prstClr val="black">
                    <a:tint val="75000"/>
                  </a:prstClr>
                </a:solidFill>
              </a:rPr>
              <a:pPr>
                <a:defRPr/>
              </a:pPr>
              <a:t>04.12.2019</a:t>
            </a:fld>
            <a:endParaRPr lang="ru-RU">
              <a:solidFill>
                <a:prstClr val="black">
                  <a:tint val="75000"/>
                </a:prstClr>
              </a:solidFill>
            </a:endParaRPr>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923F8115-2306-49CF-AE41-C376D730A599}" type="slidenum">
              <a:rPr lang="ru-RU" altLang="ru-RU"/>
              <a:pPr>
                <a:defRPr/>
              </a:pPr>
              <a:t>‹#›</a:t>
            </a:fld>
            <a:endParaRPr lang="ru-RU" altLang="ru-RU"/>
          </a:p>
        </p:txBody>
      </p:sp>
    </p:spTree>
    <p:extLst>
      <p:ext uri="{BB962C8B-B14F-4D97-AF65-F5344CB8AC3E}">
        <p14:creationId xmlns:p14="http://schemas.microsoft.com/office/powerpoint/2010/main" val="1593176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FC00A46C-B6C9-4E39-AEFF-384AD2C3299A}" type="datetimeFigureOut">
              <a:rPr lang="ru-RU">
                <a:solidFill>
                  <a:prstClr val="black">
                    <a:tint val="75000"/>
                  </a:prstClr>
                </a:solidFill>
              </a:rPr>
              <a:pPr>
                <a:defRPr/>
              </a:pPr>
              <a:t>04.12.2019</a:t>
            </a:fld>
            <a:endParaRPr lang="ru-RU">
              <a:solidFill>
                <a:prstClr val="black">
                  <a:tint val="75000"/>
                </a:prstClr>
              </a:solidFill>
            </a:endParaRPr>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560BDA5C-1053-42C5-B58A-A6007F7F775C}" type="slidenum">
              <a:rPr lang="ru-RU" altLang="ru-RU"/>
              <a:pPr>
                <a:defRPr/>
              </a:pPr>
              <a:t>‹#›</a:t>
            </a:fld>
            <a:endParaRPr lang="ru-RU" altLang="ru-RU"/>
          </a:p>
        </p:txBody>
      </p:sp>
    </p:spTree>
    <p:extLst>
      <p:ext uri="{BB962C8B-B14F-4D97-AF65-F5344CB8AC3E}">
        <p14:creationId xmlns:p14="http://schemas.microsoft.com/office/powerpoint/2010/main" val="113405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713574EC-9D92-47E9-A1B0-CD3B7BEE7C18}"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16166FB2-29BB-4DA5-9E2E-7668DDF7C04E}" type="slidenum">
              <a:rPr lang="ru-RU" altLang="ru-RU"/>
              <a:pPr>
                <a:defRPr/>
              </a:pPr>
              <a:t>‹#›</a:t>
            </a:fld>
            <a:endParaRPr lang="ru-RU" altLang="ru-RU"/>
          </a:p>
        </p:txBody>
      </p:sp>
    </p:spTree>
    <p:extLst>
      <p:ext uri="{BB962C8B-B14F-4D97-AF65-F5344CB8AC3E}">
        <p14:creationId xmlns:p14="http://schemas.microsoft.com/office/powerpoint/2010/main" val="399544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3560883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1"/>
            <a:ext cx="4629150" cy="3655219"/>
          </a:xfrm>
        </p:spPr>
        <p:txBody>
          <a:bodyPr rtlCol="0">
            <a:normAutofit/>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ru-RU" noProof="0"/>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46167607-8B57-4989-A119-62E034BB2151}"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C848E910-FEB7-49F3-A788-08A5F55961DB}" type="slidenum">
              <a:rPr lang="ru-RU" altLang="ru-RU"/>
              <a:pPr>
                <a:defRPr/>
              </a:pPr>
              <a:t>‹#›</a:t>
            </a:fld>
            <a:endParaRPr lang="ru-RU" altLang="ru-RU"/>
          </a:p>
        </p:txBody>
      </p:sp>
    </p:spTree>
    <p:extLst>
      <p:ext uri="{BB962C8B-B14F-4D97-AF65-F5344CB8AC3E}">
        <p14:creationId xmlns:p14="http://schemas.microsoft.com/office/powerpoint/2010/main" val="2672992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11B3BC4E-C2CF-44C5-8DE2-AFD23DFB1C2D}"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37E64F93-2ACB-495A-9764-72096E5C2A05}" type="slidenum">
              <a:rPr lang="ru-RU" altLang="ru-RU"/>
              <a:pPr>
                <a:defRPr/>
              </a:pPr>
              <a:t>‹#›</a:t>
            </a:fld>
            <a:endParaRPr lang="ru-RU" altLang="ru-RU"/>
          </a:p>
        </p:txBody>
      </p:sp>
    </p:spTree>
    <p:extLst>
      <p:ext uri="{BB962C8B-B14F-4D97-AF65-F5344CB8AC3E}">
        <p14:creationId xmlns:p14="http://schemas.microsoft.com/office/powerpoint/2010/main" val="374751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FCF07AE2-98CE-48A1-85C5-163D53EA4965}"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63C54301-F14E-4035-A6A1-247E40FA2380}" type="slidenum">
              <a:rPr lang="ru-RU" altLang="ru-RU"/>
              <a:pPr>
                <a:defRPr/>
              </a:pPr>
              <a:t>‹#›</a:t>
            </a:fld>
            <a:endParaRPr lang="ru-RU" altLang="ru-RU"/>
          </a:p>
        </p:txBody>
      </p:sp>
    </p:spTree>
    <p:extLst>
      <p:ext uri="{BB962C8B-B14F-4D97-AF65-F5344CB8AC3E}">
        <p14:creationId xmlns:p14="http://schemas.microsoft.com/office/powerpoint/2010/main" val="1464722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C5DD06CA-3367-429F-AB45-165CCFA66554}"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D662E77-50A2-4B31-BDEE-E14ADAD7139D}" type="slidenum">
              <a:rPr lang="ru-RU" altLang="ru-RU"/>
              <a:pPr>
                <a:defRPr/>
              </a:pPr>
              <a:t>‹#›</a:t>
            </a:fld>
            <a:endParaRPr lang="ru-RU" altLang="ru-RU"/>
          </a:p>
        </p:txBody>
      </p:sp>
    </p:spTree>
    <p:extLst>
      <p:ext uri="{BB962C8B-B14F-4D97-AF65-F5344CB8AC3E}">
        <p14:creationId xmlns:p14="http://schemas.microsoft.com/office/powerpoint/2010/main" val="353441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C08134DB-1A8F-4D43-BFD5-51E1AEF6720F}"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B3955C5C-9659-4434-9D2F-F907BCA3D69A}" type="slidenum">
              <a:rPr lang="ru-RU" altLang="ru-RU"/>
              <a:pPr>
                <a:defRPr/>
              </a:pPr>
              <a:t>‹#›</a:t>
            </a:fld>
            <a:endParaRPr lang="ru-RU" altLang="ru-RU"/>
          </a:p>
        </p:txBody>
      </p:sp>
    </p:spTree>
    <p:extLst>
      <p:ext uri="{BB962C8B-B14F-4D97-AF65-F5344CB8AC3E}">
        <p14:creationId xmlns:p14="http://schemas.microsoft.com/office/powerpoint/2010/main" val="749848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8"/>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7" y="3442102"/>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BDC3501-49A0-4F7D-96B5-9FF9B55DBA09}"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2AA203B3-D713-4D1D-BFAA-70FA302432A2}" type="slidenum">
              <a:rPr lang="ru-RU" altLang="ru-RU"/>
              <a:pPr>
                <a:defRPr/>
              </a:pPr>
              <a:t>‹#›</a:t>
            </a:fld>
            <a:endParaRPr lang="ru-RU" altLang="ru-RU"/>
          </a:p>
        </p:txBody>
      </p:sp>
    </p:spTree>
    <p:extLst>
      <p:ext uri="{BB962C8B-B14F-4D97-AF65-F5344CB8AC3E}">
        <p14:creationId xmlns:p14="http://schemas.microsoft.com/office/powerpoint/2010/main" val="2520377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D8E23B3A-9F09-4122-A501-74D4FE770FA1}"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55228966-AA89-425B-8592-D667C09DD022}" type="slidenum">
              <a:rPr lang="ru-RU" altLang="ru-RU"/>
              <a:pPr>
                <a:defRPr/>
              </a:pPr>
              <a:t>‹#›</a:t>
            </a:fld>
            <a:endParaRPr lang="ru-RU" altLang="ru-RU"/>
          </a:p>
        </p:txBody>
      </p:sp>
    </p:spTree>
    <p:extLst>
      <p:ext uri="{BB962C8B-B14F-4D97-AF65-F5344CB8AC3E}">
        <p14:creationId xmlns:p14="http://schemas.microsoft.com/office/powerpoint/2010/main" val="476981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BCAC29AB-79FD-489E-975F-BAD21965D996}" type="datetimeFigureOut">
              <a:rPr lang="ru-RU">
                <a:solidFill>
                  <a:prstClr val="black">
                    <a:tint val="75000"/>
                  </a:prstClr>
                </a:solidFill>
              </a:rPr>
              <a:pPr>
                <a:defRPr/>
              </a:pPr>
              <a:t>04.12.2019</a:t>
            </a:fld>
            <a:endParaRPr lang="ru-RU">
              <a:solidFill>
                <a:prstClr val="black">
                  <a:tint val="75000"/>
                </a:prstClr>
              </a:solidFill>
            </a:endParaRPr>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8D52CB56-BA2B-4A07-B370-C3F2B76B015B}" type="slidenum">
              <a:rPr lang="ru-RU" altLang="ru-RU"/>
              <a:pPr>
                <a:defRPr/>
              </a:pPr>
              <a:t>‹#›</a:t>
            </a:fld>
            <a:endParaRPr lang="ru-RU" altLang="ru-RU"/>
          </a:p>
        </p:txBody>
      </p:sp>
    </p:spTree>
    <p:extLst>
      <p:ext uri="{BB962C8B-B14F-4D97-AF65-F5344CB8AC3E}">
        <p14:creationId xmlns:p14="http://schemas.microsoft.com/office/powerpoint/2010/main" val="561823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AF1ED6AD-69B3-4BD9-BF0A-EE43558240F0}" type="datetimeFigureOut">
              <a:rPr lang="ru-RU">
                <a:solidFill>
                  <a:prstClr val="black">
                    <a:tint val="75000"/>
                  </a:prstClr>
                </a:solidFill>
              </a:rPr>
              <a:pPr>
                <a:defRPr/>
              </a:pPr>
              <a:t>04.12.2019</a:t>
            </a:fld>
            <a:endParaRPr lang="ru-RU">
              <a:solidFill>
                <a:prstClr val="black">
                  <a:tint val="75000"/>
                </a:prstClr>
              </a:solidFill>
            </a:endParaRPr>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9DC00D67-128B-452C-8AE0-FD1B97C65BFA}" type="slidenum">
              <a:rPr lang="ru-RU" altLang="ru-RU"/>
              <a:pPr>
                <a:defRPr/>
              </a:pPr>
              <a:t>‹#›</a:t>
            </a:fld>
            <a:endParaRPr lang="ru-RU" altLang="ru-RU"/>
          </a:p>
        </p:txBody>
      </p:sp>
    </p:spTree>
    <p:extLst>
      <p:ext uri="{BB962C8B-B14F-4D97-AF65-F5344CB8AC3E}">
        <p14:creationId xmlns:p14="http://schemas.microsoft.com/office/powerpoint/2010/main" val="3212743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AC9A2DE0-FE9B-48F2-BE4E-039935D052CA}" type="datetimeFigureOut">
              <a:rPr lang="ru-RU">
                <a:solidFill>
                  <a:prstClr val="black">
                    <a:tint val="75000"/>
                  </a:prstClr>
                </a:solidFill>
              </a:rPr>
              <a:pPr>
                <a:defRPr/>
              </a:pPr>
              <a:t>04.12.2019</a:t>
            </a:fld>
            <a:endParaRPr lang="ru-RU">
              <a:solidFill>
                <a:prstClr val="black">
                  <a:tint val="75000"/>
                </a:prstClr>
              </a:solidFill>
            </a:endParaRPr>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C7E998CB-562C-4553-9736-5317B2B89E6B}" type="slidenum">
              <a:rPr lang="ru-RU" altLang="ru-RU"/>
              <a:pPr>
                <a:defRPr/>
              </a:pPr>
              <a:t>‹#›</a:t>
            </a:fld>
            <a:endParaRPr lang="ru-RU" altLang="ru-RU"/>
          </a:p>
        </p:txBody>
      </p:sp>
    </p:spTree>
    <p:extLst>
      <p:ext uri="{BB962C8B-B14F-4D97-AF65-F5344CB8AC3E}">
        <p14:creationId xmlns:p14="http://schemas.microsoft.com/office/powerpoint/2010/main" val="13923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8"/>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2456892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0B526EB1-E84C-4591-BF76-13C298067553}"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1917CD71-C21F-4D5A-A12F-7D4BD337AD12}" type="slidenum">
              <a:rPr lang="ru-RU" altLang="ru-RU"/>
              <a:pPr>
                <a:defRPr/>
              </a:pPr>
              <a:t>‹#›</a:t>
            </a:fld>
            <a:endParaRPr lang="ru-RU" altLang="ru-RU"/>
          </a:p>
        </p:txBody>
      </p:sp>
    </p:spTree>
    <p:extLst>
      <p:ext uri="{BB962C8B-B14F-4D97-AF65-F5344CB8AC3E}">
        <p14:creationId xmlns:p14="http://schemas.microsoft.com/office/powerpoint/2010/main" val="2152244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1"/>
            <a:ext cx="4629150" cy="3655219"/>
          </a:xfrm>
        </p:spPr>
        <p:txBody>
          <a:bodyPr rtlCol="0">
            <a:normAutofit/>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ru-RU" noProof="0"/>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D2D6DF30-4BC6-4D3B-8198-E2C07D56F026}" type="datetimeFigureOut">
              <a:rPr lang="ru-RU">
                <a:solidFill>
                  <a:prstClr val="black">
                    <a:tint val="75000"/>
                  </a:prstClr>
                </a:solidFill>
              </a:rPr>
              <a:pPr>
                <a:defRPr/>
              </a:pPr>
              <a:t>04.12.2019</a:t>
            </a:fld>
            <a:endParaRPr lang="ru-RU">
              <a:solidFill>
                <a:prstClr val="black">
                  <a:tint val="75000"/>
                </a:prstClr>
              </a:solidFill>
            </a:endParaRPr>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587E0168-EE50-4C3E-9C0B-57F52AE32F9A}" type="slidenum">
              <a:rPr lang="ru-RU" altLang="ru-RU"/>
              <a:pPr>
                <a:defRPr/>
              </a:pPr>
              <a:t>‹#›</a:t>
            </a:fld>
            <a:endParaRPr lang="ru-RU" altLang="ru-RU"/>
          </a:p>
        </p:txBody>
      </p:sp>
    </p:spTree>
    <p:extLst>
      <p:ext uri="{BB962C8B-B14F-4D97-AF65-F5344CB8AC3E}">
        <p14:creationId xmlns:p14="http://schemas.microsoft.com/office/powerpoint/2010/main" val="94617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42E73A06-7D19-4F68-B1C1-2C7408BC311F}"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7AE7392-791A-4B1F-915C-F55AE1D27338}" type="slidenum">
              <a:rPr lang="ru-RU" altLang="ru-RU"/>
              <a:pPr>
                <a:defRPr/>
              </a:pPr>
              <a:t>‹#›</a:t>
            </a:fld>
            <a:endParaRPr lang="ru-RU" altLang="ru-RU"/>
          </a:p>
        </p:txBody>
      </p:sp>
    </p:spTree>
    <p:extLst>
      <p:ext uri="{BB962C8B-B14F-4D97-AF65-F5344CB8AC3E}">
        <p14:creationId xmlns:p14="http://schemas.microsoft.com/office/powerpoint/2010/main" val="4290420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B9FE7D36-4412-4618-863D-568751C59AB5}"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988B3E0F-64CE-453B-BDEA-B6605BFF0C43}" type="slidenum">
              <a:rPr lang="ru-RU" altLang="ru-RU"/>
              <a:pPr>
                <a:defRPr/>
              </a:pPr>
              <a:t>‹#›</a:t>
            </a:fld>
            <a:endParaRPr lang="ru-RU" altLang="ru-RU"/>
          </a:p>
        </p:txBody>
      </p:sp>
    </p:spTree>
    <p:extLst>
      <p:ext uri="{BB962C8B-B14F-4D97-AF65-F5344CB8AC3E}">
        <p14:creationId xmlns:p14="http://schemas.microsoft.com/office/powerpoint/2010/main" val="166446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57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a:extLst>
              <a:ext uri="{FF2B5EF4-FFF2-40B4-BE49-F238E27FC236}"/>
            </a:extLst>
          </p:cNvPr>
          <p:cNvSpPr>
            <a:spLocks noGrp="1" noChangeArrowheads="1"/>
          </p:cNvSpPr>
          <p:nvPr>
            <p:ph type="dt" sz="half" idx="10"/>
          </p:nvPr>
        </p:nvSpPr>
        <p:spPr>
          <a:xfrm>
            <a:off x="685800" y="4686300"/>
            <a:ext cx="1905000" cy="342900"/>
          </a:xfrm>
        </p:spPr>
        <p:txBody>
          <a:bodyPr/>
          <a:lstStyle>
            <a:lvl1pPr>
              <a:defRPr/>
            </a:lvl1pPr>
          </a:lstStyle>
          <a:p>
            <a:pPr>
              <a:defRPr/>
            </a:pPr>
            <a:endParaRPr lang="en-US" altLang="en-US">
              <a:solidFill>
                <a:prstClr val="black">
                  <a:tint val="75000"/>
                </a:prstClr>
              </a:solidFill>
            </a:endParaRPr>
          </a:p>
        </p:txBody>
      </p:sp>
      <p:sp>
        <p:nvSpPr>
          <p:cNvPr id="4" name="Rectangle 5">
            <a:extLst>
              <a:ext uri="{FF2B5EF4-FFF2-40B4-BE49-F238E27FC236}"/>
            </a:extLst>
          </p:cNvPr>
          <p:cNvSpPr>
            <a:spLocks noGrp="1" noChangeArrowheads="1"/>
          </p:cNvSpPr>
          <p:nvPr>
            <p:ph type="ftr" sz="quarter" idx="11"/>
          </p:nvPr>
        </p:nvSpPr>
        <p:spPr>
          <a:xfrm>
            <a:off x="3124200" y="4686300"/>
            <a:ext cx="2895600" cy="342900"/>
          </a:xfrm>
        </p:spPr>
        <p:txBody>
          <a:bodyPr/>
          <a:lstStyle>
            <a:lvl1pPr>
              <a:defRPr/>
            </a:lvl1pPr>
          </a:lstStyle>
          <a:p>
            <a:pPr>
              <a:defRPr/>
            </a:pPr>
            <a:endParaRPr lang="en-US" altLang="en-US">
              <a:solidFill>
                <a:prstClr val="black">
                  <a:tint val="75000"/>
                </a:prstClr>
              </a:solidFill>
            </a:endParaRPr>
          </a:p>
        </p:txBody>
      </p:sp>
      <p:sp>
        <p:nvSpPr>
          <p:cNvPr id="5" name="Rectangle 6">
            <a:extLst>
              <a:ext uri="{FF2B5EF4-FFF2-40B4-BE49-F238E27FC236}"/>
            </a:extLst>
          </p:cNvPr>
          <p:cNvSpPr>
            <a:spLocks noGrp="1" noChangeArrowheads="1"/>
          </p:cNvSpPr>
          <p:nvPr>
            <p:ph type="sldNum" sz="quarter" idx="12"/>
          </p:nvPr>
        </p:nvSpPr>
        <p:spPr>
          <a:xfrm>
            <a:off x="6553200" y="4686300"/>
            <a:ext cx="1905000" cy="342900"/>
          </a:xfrm>
        </p:spPr>
        <p:txBody>
          <a:bodyPr/>
          <a:lstStyle>
            <a:lvl1pPr>
              <a:defRPr/>
            </a:lvl1pPr>
          </a:lstStyle>
          <a:p>
            <a:pPr>
              <a:defRPr/>
            </a:pPr>
            <a:fld id="{0CFB4CF9-971A-452B-BD6B-B3D83082A99D}" type="slidenum">
              <a:rPr lang="en-US" altLang="en-US"/>
              <a:pPr>
                <a:defRPr/>
              </a:pPr>
              <a:t>‹#›</a:t>
            </a:fld>
            <a:endParaRPr lang="en-US" altLang="en-US"/>
          </a:p>
        </p:txBody>
      </p:sp>
    </p:spTree>
    <p:extLst>
      <p:ext uri="{BB962C8B-B14F-4D97-AF65-F5344CB8AC3E}">
        <p14:creationId xmlns:p14="http://schemas.microsoft.com/office/powerpoint/2010/main" val="1804329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39" indent="0" algn="ctr">
              <a:buNone/>
              <a:defRPr sz="1500"/>
            </a:lvl2pPr>
            <a:lvl3pPr marL="685681" indent="0" algn="ctr">
              <a:buNone/>
              <a:defRPr sz="1400"/>
            </a:lvl3pPr>
            <a:lvl4pPr marL="1028522" indent="0" algn="ctr">
              <a:buNone/>
              <a:defRPr sz="1200"/>
            </a:lvl4pPr>
            <a:lvl5pPr marL="1371362" indent="0" algn="ctr">
              <a:buNone/>
              <a:defRPr sz="1200"/>
            </a:lvl5pPr>
            <a:lvl6pPr marL="1714205" indent="0" algn="ctr">
              <a:buNone/>
              <a:defRPr sz="1200"/>
            </a:lvl6pPr>
            <a:lvl7pPr marL="2057042" indent="0" algn="ctr">
              <a:buNone/>
              <a:defRPr sz="1200"/>
            </a:lvl7pPr>
            <a:lvl8pPr marL="2399880" indent="0" algn="ctr">
              <a:buNone/>
              <a:defRPr sz="1200"/>
            </a:lvl8pPr>
            <a:lvl9pPr marL="2742719" indent="0" algn="ctr">
              <a:buNone/>
              <a:defRPr sz="12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D7933DF1-F7B2-4059-813E-94C30C820D45}"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9AE7BDB1-5419-470A-BDD2-0DEA21D3DE58}" type="slidenum">
              <a:rPr lang="ru-RU" altLang="ru-RU"/>
              <a:pPr>
                <a:defRPr/>
              </a:pPr>
              <a:t>‹#›</a:t>
            </a:fld>
            <a:endParaRPr lang="ru-RU" altLang="ru-RU"/>
          </a:p>
        </p:txBody>
      </p:sp>
    </p:spTree>
    <p:extLst>
      <p:ext uri="{BB962C8B-B14F-4D97-AF65-F5344CB8AC3E}">
        <p14:creationId xmlns:p14="http://schemas.microsoft.com/office/powerpoint/2010/main" val="595403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4D4EF7D6-14E4-4447-A9FE-515C2B2CA175}"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51AC4DC-C127-4A3D-9BFE-DD56050AE588}" type="slidenum">
              <a:rPr lang="ru-RU" altLang="ru-RU"/>
              <a:pPr>
                <a:defRPr/>
              </a:pPr>
              <a:t>‹#›</a:t>
            </a:fld>
            <a:endParaRPr lang="ru-RU" altLang="ru-RU"/>
          </a:p>
        </p:txBody>
      </p:sp>
    </p:spTree>
    <p:extLst>
      <p:ext uri="{BB962C8B-B14F-4D97-AF65-F5344CB8AC3E}">
        <p14:creationId xmlns:p14="http://schemas.microsoft.com/office/powerpoint/2010/main" val="2427238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8"/>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7" y="3442117"/>
            <a:ext cx="7886700" cy="1125140"/>
          </a:xfrm>
        </p:spPr>
        <p:txBody>
          <a:bodyPr/>
          <a:lstStyle>
            <a:lvl1pPr marL="0" indent="0">
              <a:buNone/>
              <a:defRPr sz="1800">
                <a:solidFill>
                  <a:schemeClr val="tx1">
                    <a:tint val="75000"/>
                  </a:schemeClr>
                </a:solidFill>
              </a:defRPr>
            </a:lvl1pPr>
            <a:lvl2pPr marL="342839" indent="0">
              <a:buNone/>
              <a:defRPr sz="1500">
                <a:solidFill>
                  <a:schemeClr val="tx1">
                    <a:tint val="75000"/>
                  </a:schemeClr>
                </a:solidFill>
              </a:defRPr>
            </a:lvl2pPr>
            <a:lvl3pPr marL="685681" indent="0">
              <a:buNone/>
              <a:defRPr sz="1400">
                <a:solidFill>
                  <a:schemeClr val="tx1">
                    <a:tint val="75000"/>
                  </a:schemeClr>
                </a:solidFill>
              </a:defRPr>
            </a:lvl3pPr>
            <a:lvl4pPr marL="1028522" indent="0">
              <a:buNone/>
              <a:defRPr sz="1200">
                <a:solidFill>
                  <a:schemeClr val="tx1">
                    <a:tint val="75000"/>
                  </a:schemeClr>
                </a:solidFill>
              </a:defRPr>
            </a:lvl4pPr>
            <a:lvl5pPr marL="1371362" indent="0">
              <a:buNone/>
              <a:defRPr sz="1200">
                <a:solidFill>
                  <a:schemeClr val="tx1">
                    <a:tint val="75000"/>
                  </a:schemeClr>
                </a:solidFill>
              </a:defRPr>
            </a:lvl5pPr>
            <a:lvl6pPr marL="1714205" indent="0">
              <a:buNone/>
              <a:defRPr sz="1200">
                <a:solidFill>
                  <a:schemeClr val="tx1">
                    <a:tint val="75000"/>
                  </a:schemeClr>
                </a:solidFill>
              </a:defRPr>
            </a:lvl6pPr>
            <a:lvl7pPr marL="2057042" indent="0">
              <a:buNone/>
              <a:defRPr sz="1200">
                <a:solidFill>
                  <a:schemeClr val="tx1">
                    <a:tint val="75000"/>
                  </a:schemeClr>
                </a:solidFill>
              </a:defRPr>
            </a:lvl7pPr>
            <a:lvl8pPr marL="2399880" indent="0">
              <a:buNone/>
              <a:defRPr sz="1200">
                <a:solidFill>
                  <a:schemeClr val="tx1">
                    <a:tint val="75000"/>
                  </a:schemeClr>
                </a:solidFill>
              </a:defRPr>
            </a:lvl8pPr>
            <a:lvl9pPr marL="2742719"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B5F56C9-CA35-42F0-80AB-6A148A0E6062}"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7E94219A-CA59-4131-9BCC-AEA8FE274B87}" type="slidenum">
              <a:rPr lang="ru-RU" altLang="ru-RU"/>
              <a:pPr>
                <a:defRPr/>
              </a:pPr>
              <a:t>‹#›</a:t>
            </a:fld>
            <a:endParaRPr lang="ru-RU" altLang="ru-RU"/>
          </a:p>
        </p:txBody>
      </p:sp>
    </p:spTree>
    <p:extLst>
      <p:ext uri="{BB962C8B-B14F-4D97-AF65-F5344CB8AC3E}">
        <p14:creationId xmlns:p14="http://schemas.microsoft.com/office/powerpoint/2010/main" val="2304699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3F78D53C-73CC-4898-901B-2F102B44FAA4}"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B52F0C58-B2C6-4208-95CB-F98D4FCF1FFA}" type="slidenum">
              <a:rPr lang="ru-RU" altLang="ru-RU"/>
              <a:pPr>
                <a:defRPr/>
              </a:pPr>
              <a:t>‹#›</a:t>
            </a:fld>
            <a:endParaRPr lang="ru-RU" altLang="ru-RU"/>
          </a:p>
        </p:txBody>
      </p:sp>
    </p:spTree>
    <p:extLst>
      <p:ext uri="{BB962C8B-B14F-4D97-AF65-F5344CB8AC3E}">
        <p14:creationId xmlns:p14="http://schemas.microsoft.com/office/powerpoint/2010/main" val="2090268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20739010-A3E6-49A2-98E1-EE45746A0CF6}" type="datetimeFigureOut">
              <a:rPr lang="ru-RU"/>
              <a:pPr>
                <a:defRPr/>
              </a:pPr>
              <a:t>04.12.2019</a:t>
            </a:fld>
            <a:endParaRPr lang="ru-RU"/>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52E4D629-D9CC-4D83-8CF4-77E632278EDB}" type="slidenum">
              <a:rPr lang="ru-RU" altLang="ru-RU"/>
              <a:pPr>
                <a:defRPr/>
              </a:pPr>
              <a:t>‹#›</a:t>
            </a:fld>
            <a:endParaRPr lang="ru-RU" altLang="ru-RU"/>
          </a:p>
        </p:txBody>
      </p:sp>
    </p:spTree>
    <p:extLst>
      <p:ext uri="{BB962C8B-B14F-4D97-AF65-F5344CB8AC3E}">
        <p14:creationId xmlns:p14="http://schemas.microsoft.com/office/powerpoint/2010/main" val="133647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4036021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C47EDC63-08B8-43D9-A6CF-C0A91D404829}" type="datetimeFigureOut">
              <a:rPr lang="ru-RU"/>
              <a:pPr>
                <a:defRPr/>
              </a:pPr>
              <a:t>04.12.2019</a:t>
            </a:fld>
            <a:endParaRPr lang="ru-RU"/>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1B16FD8F-E2A2-454A-8B4E-351A8849E476}" type="slidenum">
              <a:rPr lang="ru-RU" altLang="ru-RU"/>
              <a:pPr>
                <a:defRPr/>
              </a:pPr>
              <a:t>‹#›</a:t>
            </a:fld>
            <a:endParaRPr lang="ru-RU" altLang="ru-RU"/>
          </a:p>
        </p:txBody>
      </p:sp>
    </p:spTree>
    <p:extLst>
      <p:ext uri="{BB962C8B-B14F-4D97-AF65-F5344CB8AC3E}">
        <p14:creationId xmlns:p14="http://schemas.microsoft.com/office/powerpoint/2010/main" val="3390292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C076599F-88C8-41B2-AD09-21C22CA72E22}" type="datetimeFigureOut">
              <a:rPr lang="ru-RU"/>
              <a:pPr>
                <a:defRPr/>
              </a:pPr>
              <a:t>04.12.2019</a:t>
            </a:fld>
            <a:endParaRPr lang="ru-RU"/>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3486E4E5-DE7E-4CC1-A351-B4E92632BB0F}" type="slidenum">
              <a:rPr lang="ru-RU" altLang="ru-RU"/>
              <a:pPr>
                <a:defRPr/>
              </a:pPr>
              <a:t>‹#›</a:t>
            </a:fld>
            <a:endParaRPr lang="ru-RU" altLang="ru-RU"/>
          </a:p>
        </p:txBody>
      </p:sp>
    </p:spTree>
    <p:extLst>
      <p:ext uri="{BB962C8B-B14F-4D97-AF65-F5344CB8AC3E}">
        <p14:creationId xmlns:p14="http://schemas.microsoft.com/office/powerpoint/2010/main" val="1932297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4672406A-7CF2-42CD-AFFA-A681032A565A}"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98BEC3D1-77F1-4F65-823B-F9B66FFA6479}" type="slidenum">
              <a:rPr lang="ru-RU" altLang="ru-RU"/>
              <a:pPr>
                <a:defRPr/>
              </a:pPr>
              <a:t>‹#›</a:t>
            </a:fld>
            <a:endParaRPr lang="ru-RU" altLang="ru-RU"/>
          </a:p>
        </p:txBody>
      </p:sp>
    </p:spTree>
    <p:extLst>
      <p:ext uri="{BB962C8B-B14F-4D97-AF65-F5344CB8AC3E}">
        <p14:creationId xmlns:p14="http://schemas.microsoft.com/office/powerpoint/2010/main" val="3637716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1"/>
            <a:ext cx="4629150" cy="3655219"/>
          </a:xfrm>
        </p:spPr>
        <p:txBody>
          <a:bodyPr rtlCol="0">
            <a:normAutofit/>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ru-RU" noProof="0"/>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D733E4F3-6C1C-4B0D-98E2-58F095292207}"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5710A59C-C3C3-46A0-B448-21AE4D31BACA}" type="slidenum">
              <a:rPr lang="ru-RU" altLang="ru-RU"/>
              <a:pPr>
                <a:defRPr/>
              </a:pPr>
              <a:t>‹#›</a:t>
            </a:fld>
            <a:endParaRPr lang="ru-RU" altLang="ru-RU"/>
          </a:p>
        </p:txBody>
      </p:sp>
    </p:spTree>
    <p:extLst>
      <p:ext uri="{BB962C8B-B14F-4D97-AF65-F5344CB8AC3E}">
        <p14:creationId xmlns:p14="http://schemas.microsoft.com/office/powerpoint/2010/main" val="1853055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A0D27604-0BCA-49A0-BA11-E341DAEFCD8C}"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52209711-1D2C-4221-95B3-A8BB1E6468AA}" type="slidenum">
              <a:rPr lang="ru-RU" altLang="ru-RU"/>
              <a:pPr>
                <a:defRPr/>
              </a:pPr>
              <a:t>‹#›</a:t>
            </a:fld>
            <a:endParaRPr lang="ru-RU" altLang="ru-RU"/>
          </a:p>
        </p:txBody>
      </p:sp>
    </p:spTree>
    <p:extLst>
      <p:ext uri="{BB962C8B-B14F-4D97-AF65-F5344CB8AC3E}">
        <p14:creationId xmlns:p14="http://schemas.microsoft.com/office/powerpoint/2010/main" val="3885230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810EA79-968A-4CF0-8544-B46A82B774CC}"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EF6BC8C-3FA8-487D-8A27-BF06EA2625B3}" type="slidenum">
              <a:rPr lang="ru-RU" altLang="ru-RU"/>
              <a:pPr>
                <a:defRPr/>
              </a:pPr>
              <a:t>‹#›</a:t>
            </a:fld>
            <a:endParaRPr lang="ru-RU" altLang="ru-RU"/>
          </a:p>
        </p:txBody>
      </p:sp>
    </p:spTree>
    <p:extLst>
      <p:ext uri="{BB962C8B-B14F-4D97-AF65-F5344CB8AC3E}">
        <p14:creationId xmlns:p14="http://schemas.microsoft.com/office/powerpoint/2010/main" val="134333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40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ru-RU"/>
              <a:t>Образец подзаголовка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D7933DF1-F7B2-4059-813E-94C30C820D45}"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9AE7BDB1-5419-470A-BDD2-0DEA21D3DE58}" type="slidenum">
              <a:rPr lang="ru-RU" altLang="ru-RU"/>
              <a:pPr>
                <a:defRPr/>
              </a:pPr>
              <a:t>‹#›</a:t>
            </a:fld>
            <a:endParaRPr lang="ru-RU" altLang="ru-RU"/>
          </a:p>
        </p:txBody>
      </p:sp>
    </p:spTree>
    <p:extLst>
      <p:ext uri="{BB962C8B-B14F-4D97-AF65-F5344CB8AC3E}">
        <p14:creationId xmlns:p14="http://schemas.microsoft.com/office/powerpoint/2010/main" val="2197475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4D4EF7D6-14E4-4447-A9FE-515C2B2CA175}"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51AC4DC-C127-4A3D-9BFE-DD56050AE588}" type="slidenum">
              <a:rPr lang="ru-RU" altLang="ru-RU"/>
              <a:pPr>
                <a:defRPr/>
              </a:pPr>
              <a:t>‹#›</a:t>
            </a:fld>
            <a:endParaRPr lang="ru-RU" altLang="ru-RU"/>
          </a:p>
        </p:txBody>
      </p:sp>
    </p:spTree>
    <p:extLst>
      <p:ext uri="{BB962C8B-B14F-4D97-AF65-F5344CB8AC3E}">
        <p14:creationId xmlns:p14="http://schemas.microsoft.com/office/powerpoint/2010/main" val="4245914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282307"/>
            <a:ext cx="7886700" cy="2139553"/>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7" y="3442117"/>
            <a:ext cx="7886700" cy="1125140"/>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40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B5F56C9-CA35-42F0-80AB-6A148A0E6062}"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7E94219A-CA59-4131-9BCC-AEA8FE274B87}" type="slidenum">
              <a:rPr lang="ru-RU" altLang="ru-RU"/>
              <a:pPr>
                <a:defRPr/>
              </a:pPr>
              <a:t>‹#›</a:t>
            </a:fld>
            <a:endParaRPr lang="ru-RU" altLang="ru-RU"/>
          </a:p>
        </p:txBody>
      </p:sp>
    </p:spTree>
    <p:extLst>
      <p:ext uri="{BB962C8B-B14F-4D97-AF65-F5344CB8AC3E}">
        <p14:creationId xmlns:p14="http://schemas.microsoft.com/office/powerpoint/2010/main" val="17163793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3F78D53C-73CC-4898-901B-2F102B44FAA4}"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B52F0C58-B2C6-4208-95CB-F98D4FCF1FFA}" type="slidenum">
              <a:rPr lang="ru-RU" altLang="ru-RU"/>
              <a:pPr>
                <a:defRPr/>
              </a:pPr>
              <a:t>‹#›</a:t>
            </a:fld>
            <a:endParaRPr lang="ru-RU" altLang="ru-RU"/>
          </a:p>
        </p:txBody>
      </p:sp>
    </p:spTree>
    <p:extLst>
      <p:ext uri="{BB962C8B-B14F-4D97-AF65-F5344CB8AC3E}">
        <p14:creationId xmlns:p14="http://schemas.microsoft.com/office/powerpoint/2010/main" val="281100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1552374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5"/>
            <a:ext cx="7886700" cy="994172"/>
          </a:xfrm>
        </p:spPr>
        <p:txBody>
          <a:bodyPr/>
          <a:lstStyle/>
          <a:p>
            <a:r>
              <a:rPr lang="ru-RU"/>
              <a:t>Образец заголовка</a:t>
            </a:r>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ru-RU"/>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260872"/>
            <a:ext cx="3887391" cy="617934"/>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ru-RU"/>
              <a:t>Образец текста</a:t>
            </a:r>
          </a:p>
        </p:txBody>
      </p:sp>
      <p:sp>
        <p:nvSpPr>
          <p:cNvPr id="6" name="Объект 5"/>
          <p:cNvSpPr>
            <a:spLocks noGrp="1"/>
          </p:cNvSpPr>
          <p:nvPr>
            <p:ph sz="quarter" idx="4"/>
          </p:nvPr>
        </p:nvSpPr>
        <p:spPr>
          <a:xfrm>
            <a:off x="4629152"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extLst>
          </p:cNvPr>
          <p:cNvSpPr>
            <a:spLocks noGrp="1"/>
          </p:cNvSpPr>
          <p:nvPr>
            <p:ph type="dt" sz="half" idx="10"/>
          </p:nvPr>
        </p:nvSpPr>
        <p:spPr/>
        <p:txBody>
          <a:bodyPr/>
          <a:lstStyle>
            <a:lvl1pPr>
              <a:defRPr/>
            </a:lvl1pPr>
          </a:lstStyle>
          <a:p>
            <a:pPr>
              <a:defRPr/>
            </a:pPr>
            <a:fld id="{20739010-A3E6-49A2-98E1-EE45746A0CF6}" type="datetimeFigureOut">
              <a:rPr lang="ru-RU"/>
              <a:pPr>
                <a:defRPr/>
              </a:pPr>
              <a:t>04.12.2019</a:t>
            </a:fld>
            <a:endParaRPr lang="ru-RU"/>
          </a:p>
        </p:txBody>
      </p:sp>
      <p:sp>
        <p:nvSpPr>
          <p:cNvPr id="8"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extLst>
          </p:cNvPr>
          <p:cNvSpPr>
            <a:spLocks noGrp="1"/>
          </p:cNvSpPr>
          <p:nvPr>
            <p:ph type="sldNum" sz="quarter" idx="12"/>
          </p:nvPr>
        </p:nvSpPr>
        <p:spPr/>
        <p:txBody>
          <a:bodyPr/>
          <a:lstStyle>
            <a:lvl1pPr>
              <a:defRPr/>
            </a:lvl1pPr>
          </a:lstStyle>
          <a:p>
            <a:pPr>
              <a:defRPr/>
            </a:pPr>
            <a:fld id="{52E4D629-D9CC-4D83-8CF4-77E632278EDB}" type="slidenum">
              <a:rPr lang="ru-RU" altLang="ru-RU"/>
              <a:pPr>
                <a:defRPr/>
              </a:pPr>
              <a:t>‹#›</a:t>
            </a:fld>
            <a:endParaRPr lang="ru-RU" altLang="ru-RU"/>
          </a:p>
        </p:txBody>
      </p:sp>
    </p:spTree>
    <p:extLst>
      <p:ext uri="{BB962C8B-B14F-4D97-AF65-F5344CB8AC3E}">
        <p14:creationId xmlns:p14="http://schemas.microsoft.com/office/powerpoint/2010/main" val="3736908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extLst>
          </p:cNvPr>
          <p:cNvSpPr>
            <a:spLocks noGrp="1"/>
          </p:cNvSpPr>
          <p:nvPr>
            <p:ph type="dt" sz="half" idx="10"/>
          </p:nvPr>
        </p:nvSpPr>
        <p:spPr/>
        <p:txBody>
          <a:bodyPr/>
          <a:lstStyle>
            <a:lvl1pPr>
              <a:defRPr/>
            </a:lvl1pPr>
          </a:lstStyle>
          <a:p>
            <a:pPr>
              <a:defRPr/>
            </a:pPr>
            <a:fld id="{C47EDC63-08B8-43D9-A6CF-C0A91D404829}" type="datetimeFigureOut">
              <a:rPr lang="ru-RU"/>
              <a:pPr>
                <a:defRPr/>
              </a:pPr>
              <a:t>04.12.2019</a:t>
            </a:fld>
            <a:endParaRPr lang="ru-RU"/>
          </a:p>
        </p:txBody>
      </p:sp>
      <p:sp>
        <p:nvSpPr>
          <p:cNvPr id="4"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extLst>
          </p:cNvPr>
          <p:cNvSpPr>
            <a:spLocks noGrp="1"/>
          </p:cNvSpPr>
          <p:nvPr>
            <p:ph type="sldNum" sz="quarter" idx="12"/>
          </p:nvPr>
        </p:nvSpPr>
        <p:spPr/>
        <p:txBody>
          <a:bodyPr/>
          <a:lstStyle>
            <a:lvl1pPr>
              <a:defRPr/>
            </a:lvl1pPr>
          </a:lstStyle>
          <a:p>
            <a:pPr>
              <a:defRPr/>
            </a:pPr>
            <a:fld id="{1B16FD8F-E2A2-454A-8B4E-351A8849E476}" type="slidenum">
              <a:rPr lang="ru-RU" altLang="ru-RU"/>
              <a:pPr>
                <a:defRPr/>
              </a:pPr>
              <a:t>‹#›</a:t>
            </a:fld>
            <a:endParaRPr lang="ru-RU" altLang="ru-RU"/>
          </a:p>
        </p:txBody>
      </p:sp>
    </p:spTree>
    <p:extLst>
      <p:ext uri="{BB962C8B-B14F-4D97-AF65-F5344CB8AC3E}">
        <p14:creationId xmlns:p14="http://schemas.microsoft.com/office/powerpoint/2010/main" val="510173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extLst>
          </p:cNvPr>
          <p:cNvSpPr>
            <a:spLocks noGrp="1"/>
          </p:cNvSpPr>
          <p:nvPr>
            <p:ph type="dt" sz="half" idx="10"/>
          </p:nvPr>
        </p:nvSpPr>
        <p:spPr/>
        <p:txBody>
          <a:bodyPr/>
          <a:lstStyle>
            <a:lvl1pPr>
              <a:defRPr/>
            </a:lvl1pPr>
          </a:lstStyle>
          <a:p>
            <a:pPr>
              <a:defRPr/>
            </a:pPr>
            <a:fld id="{C076599F-88C8-41B2-AD09-21C22CA72E22}" type="datetimeFigureOut">
              <a:rPr lang="ru-RU"/>
              <a:pPr>
                <a:defRPr/>
              </a:pPr>
              <a:t>04.12.2019</a:t>
            </a:fld>
            <a:endParaRPr lang="ru-RU"/>
          </a:p>
        </p:txBody>
      </p:sp>
      <p:sp>
        <p:nvSpPr>
          <p:cNvPr id="3"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extLst>
          </p:cNvPr>
          <p:cNvSpPr>
            <a:spLocks noGrp="1"/>
          </p:cNvSpPr>
          <p:nvPr>
            <p:ph type="sldNum" sz="quarter" idx="12"/>
          </p:nvPr>
        </p:nvSpPr>
        <p:spPr/>
        <p:txBody>
          <a:bodyPr/>
          <a:lstStyle>
            <a:lvl1pPr>
              <a:defRPr/>
            </a:lvl1pPr>
          </a:lstStyle>
          <a:p>
            <a:pPr>
              <a:defRPr/>
            </a:pPr>
            <a:fld id="{3486E4E5-DE7E-4CC1-A351-B4E92632BB0F}" type="slidenum">
              <a:rPr lang="ru-RU" altLang="ru-RU"/>
              <a:pPr>
                <a:defRPr/>
              </a:pPr>
              <a:t>‹#›</a:t>
            </a:fld>
            <a:endParaRPr lang="ru-RU" altLang="ru-RU"/>
          </a:p>
        </p:txBody>
      </p:sp>
    </p:spTree>
    <p:extLst>
      <p:ext uri="{BB962C8B-B14F-4D97-AF65-F5344CB8AC3E}">
        <p14:creationId xmlns:p14="http://schemas.microsoft.com/office/powerpoint/2010/main" val="727418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4672406A-7CF2-42CD-AFFA-A681032A565A}"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98BEC3D1-77F1-4F65-823B-F9B66FFA6479}" type="slidenum">
              <a:rPr lang="ru-RU" altLang="ru-RU"/>
              <a:pPr>
                <a:defRPr/>
              </a:pPr>
              <a:t>‹#›</a:t>
            </a:fld>
            <a:endParaRPr lang="ru-RU" altLang="ru-RU"/>
          </a:p>
        </p:txBody>
      </p:sp>
    </p:spTree>
    <p:extLst>
      <p:ext uri="{BB962C8B-B14F-4D97-AF65-F5344CB8AC3E}">
        <p14:creationId xmlns:p14="http://schemas.microsoft.com/office/powerpoint/2010/main" val="2706294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740571"/>
            <a:ext cx="4629150" cy="3655219"/>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ru-RU" noProof="0"/>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75" indent="0">
              <a:buNone/>
              <a:defRPr sz="1100"/>
            </a:lvl2pPr>
            <a:lvl3pPr marL="685749" indent="0">
              <a:buNone/>
              <a:defRPr sz="900"/>
            </a:lvl3pPr>
            <a:lvl4pPr marL="1028624" indent="0">
              <a:buNone/>
              <a:defRPr sz="800"/>
            </a:lvl4pPr>
            <a:lvl5pPr marL="1371498" indent="0">
              <a:buNone/>
              <a:defRPr sz="800"/>
            </a:lvl5pPr>
            <a:lvl6pPr marL="1714373" indent="0">
              <a:buNone/>
              <a:defRPr sz="800"/>
            </a:lvl6pPr>
            <a:lvl7pPr marL="2057246" indent="0">
              <a:buNone/>
              <a:defRPr sz="800"/>
            </a:lvl7pPr>
            <a:lvl8pPr marL="2400120" indent="0">
              <a:buNone/>
              <a:defRPr sz="800"/>
            </a:lvl8pPr>
            <a:lvl9pPr marL="2742995" indent="0">
              <a:buNone/>
              <a:defRPr sz="800"/>
            </a:lvl9pPr>
          </a:lstStyle>
          <a:p>
            <a:pPr lvl="0"/>
            <a:r>
              <a:rPr lang="ru-RU"/>
              <a:t>Образец текста</a:t>
            </a:r>
          </a:p>
        </p:txBody>
      </p:sp>
      <p:sp>
        <p:nvSpPr>
          <p:cNvPr id="5" name="Дата 3">
            <a:extLst>
              <a:ext uri="{FF2B5EF4-FFF2-40B4-BE49-F238E27FC236}"/>
            </a:extLst>
          </p:cNvPr>
          <p:cNvSpPr>
            <a:spLocks noGrp="1"/>
          </p:cNvSpPr>
          <p:nvPr>
            <p:ph type="dt" sz="half" idx="10"/>
          </p:nvPr>
        </p:nvSpPr>
        <p:spPr/>
        <p:txBody>
          <a:bodyPr/>
          <a:lstStyle>
            <a:lvl1pPr>
              <a:defRPr/>
            </a:lvl1pPr>
          </a:lstStyle>
          <a:p>
            <a:pPr>
              <a:defRPr/>
            </a:pPr>
            <a:fld id="{D733E4F3-6C1C-4B0D-98E2-58F095292207}" type="datetimeFigureOut">
              <a:rPr lang="ru-RU"/>
              <a:pPr>
                <a:defRPr/>
              </a:pPr>
              <a:t>04.12.2019</a:t>
            </a:fld>
            <a:endParaRPr lang="ru-RU"/>
          </a:p>
        </p:txBody>
      </p:sp>
      <p:sp>
        <p:nvSpPr>
          <p:cNvPr id="6"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extLst>
          </p:cNvPr>
          <p:cNvSpPr>
            <a:spLocks noGrp="1"/>
          </p:cNvSpPr>
          <p:nvPr>
            <p:ph type="sldNum" sz="quarter" idx="12"/>
          </p:nvPr>
        </p:nvSpPr>
        <p:spPr/>
        <p:txBody>
          <a:bodyPr/>
          <a:lstStyle>
            <a:lvl1pPr>
              <a:defRPr/>
            </a:lvl1pPr>
          </a:lstStyle>
          <a:p>
            <a:pPr>
              <a:defRPr/>
            </a:pPr>
            <a:fld id="{5710A59C-C3C3-46A0-B448-21AE4D31BACA}" type="slidenum">
              <a:rPr lang="ru-RU" altLang="ru-RU"/>
              <a:pPr>
                <a:defRPr/>
              </a:pPr>
              <a:t>‹#›</a:t>
            </a:fld>
            <a:endParaRPr lang="ru-RU" altLang="ru-RU"/>
          </a:p>
        </p:txBody>
      </p:sp>
    </p:spTree>
    <p:extLst>
      <p:ext uri="{BB962C8B-B14F-4D97-AF65-F5344CB8AC3E}">
        <p14:creationId xmlns:p14="http://schemas.microsoft.com/office/powerpoint/2010/main" val="2511021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A0D27604-0BCA-49A0-BA11-E341DAEFCD8C}"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52209711-1D2C-4221-95B3-A8BB1E6468AA}" type="slidenum">
              <a:rPr lang="ru-RU" altLang="ru-RU"/>
              <a:pPr>
                <a:defRPr/>
              </a:pPr>
              <a:t>‹#›</a:t>
            </a:fld>
            <a:endParaRPr lang="ru-RU" altLang="ru-RU"/>
          </a:p>
        </p:txBody>
      </p:sp>
    </p:spTree>
    <p:extLst>
      <p:ext uri="{BB962C8B-B14F-4D97-AF65-F5344CB8AC3E}">
        <p14:creationId xmlns:p14="http://schemas.microsoft.com/office/powerpoint/2010/main" val="1537333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273844"/>
            <a:ext cx="1971675" cy="435887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extLst>
          </p:cNvPr>
          <p:cNvSpPr>
            <a:spLocks noGrp="1"/>
          </p:cNvSpPr>
          <p:nvPr>
            <p:ph type="dt" sz="half" idx="10"/>
          </p:nvPr>
        </p:nvSpPr>
        <p:spPr/>
        <p:txBody>
          <a:bodyPr/>
          <a:lstStyle>
            <a:lvl1pPr>
              <a:defRPr/>
            </a:lvl1pPr>
          </a:lstStyle>
          <a:p>
            <a:pPr>
              <a:defRPr/>
            </a:pPr>
            <a:fld id="{3810EA79-968A-4CF0-8544-B46A82B774CC}" type="datetimeFigureOut">
              <a:rPr lang="ru-RU"/>
              <a:pPr>
                <a:defRPr/>
              </a:pPr>
              <a:t>04.12.2019</a:t>
            </a:fld>
            <a:endParaRPr lang="ru-RU"/>
          </a:p>
        </p:txBody>
      </p:sp>
      <p:sp>
        <p:nvSpPr>
          <p:cNvPr id="5" name="Нижний колонтитул 4">
            <a:extLst>
              <a:ext uri="{FF2B5EF4-FFF2-40B4-BE49-F238E27FC236}"/>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extLst>
          </p:cNvPr>
          <p:cNvSpPr>
            <a:spLocks noGrp="1"/>
          </p:cNvSpPr>
          <p:nvPr>
            <p:ph type="sldNum" sz="quarter" idx="12"/>
          </p:nvPr>
        </p:nvSpPr>
        <p:spPr/>
        <p:txBody>
          <a:bodyPr/>
          <a:lstStyle>
            <a:lvl1pPr>
              <a:defRPr/>
            </a:lvl1pPr>
          </a:lstStyle>
          <a:p>
            <a:pPr>
              <a:defRPr/>
            </a:pPr>
            <a:fld id="{0EF6BC8C-3FA8-487D-8A27-BF06EA2625B3}" type="slidenum">
              <a:rPr lang="ru-RU" altLang="ru-RU"/>
              <a:pPr>
                <a:defRPr/>
              </a:pPr>
              <a:t>‹#›</a:t>
            </a:fld>
            <a:endParaRPr lang="ru-RU" altLang="ru-RU"/>
          </a:p>
        </p:txBody>
      </p:sp>
    </p:spTree>
    <p:extLst>
      <p:ext uri="{BB962C8B-B14F-4D97-AF65-F5344CB8AC3E}">
        <p14:creationId xmlns:p14="http://schemas.microsoft.com/office/powerpoint/2010/main" val="77001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379135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109975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232642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71"/>
            <a:ext cx="4629150" cy="3655219"/>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endParaRPr lang="ru-RU"/>
          </a:p>
        </p:txBody>
      </p:sp>
      <p:sp>
        <p:nvSpPr>
          <p:cNvPr id="4" name="Текст 3"/>
          <p:cNvSpPr>
            <a:spLocks noGrp="1"/>
          </p:cNvSpPr>
          <p:nvPr>
            <p:ph type="body" sz="half" idx="2"/>
          </p:nvPr>
        </p:nvSpPr>
        <p:spPr>
          <a:xfrm>
            <a:off x="629841" y="1543052"/>
            <a:ext cx="2949178" cy="2858691"/>
          </a:xfrm>
        </p:spPr>
        <p:txBody>
          <a:bodyPr/>
          <a:lstStyle>
            <a:lvl1pPr marL="0" indent="0">
              <a:buNone/>
              <a:defRPr sz="1200"/>
            </a:lvl1pPr>
            <a:lvl2pPr marL="342839" indent="0">
              <a:buNone/>
              <a:defRPr sz="1100"/>
            </a:lvl2pPr>
            <a:lvl3pPr marL="685681" indent="0">
              <a:buNone/>
              <a:defRPr sz="900"/>
            </a:lvl3pPr>
            <a:lvl4pPr marL="1028522" indent="0">
              <a:buNone/>
              <a:defRPr sz="800"/>
            </a:lvl4pPr>
            <a:lvl5pPr marL="1371362" indent="0">
              <a:buNone/>
              <a:defRPr sz="800"/>
            </a:lvl5pPr>
            <a:lvl6pPr marL="1714205" indent="0">
              <a:buNone/>
              <a:defRPr sz="800"/>
            </a:lvl6pPr>
            <a:lvl7pPr marL="2057042" indent="0">
              <a:buNone/>
              <a:defRPr sz="800"/>
            </a:lvl7pPr>
            <a:lvl8pPr marL="2399880" indent="0">
              <a:buNone/>
              <a:defRPr sz="800"/>
            </a:lvl8pPr>
            <a:lvl9pPr marL="2742719"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p>
            <a:fld id="{620ECB7C-7627-4609-8D93-7A5CD84CB293}" type="datetimeFigureOut">
              <a:rPr lang="ru-RU" smtClean="0"/>
              <a:pPr/>
              <a:t>04.12.2019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FA2F35-3B51-4CB1-88A9-7F23DBB2A5A3}" type="slidenum">
              <a:rPr lang="ru-RU" smtClean="0"/>
              <a:pPr/>
              <a:t>‹#›</a:t>
            </a:fld>
            <a:endParaRPr lang="ru-RU"/>
          </a:p>
        </p:txBody>
      </p:sp>
    </p:spTree>
    <p:extLst>
      <p:ext uri="{BB962C8B-B14F-4D97-AF65-F5344CB8AC3E}">
        <p14:creationId xmlns:p14="http://schemas.microsoft.com/office/powerpoint/2010/main" val="62581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68570" tIns="34289" rIns="68570" bIns="3428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68570" tIns="34289" rIns="68570" bIns="3428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a:defRPr sz="900">
                <a:solidFill>
                  <a:schemeClr val="tx1">
                    <a:tint val="75000"/>
                  </a:schemeClr>
                </a:solidFill>
              </a:defRPr>
            </a:lvl1pPr>
          </a:lstStyle>
          <a:p>
            <a:fld id="{620ECB7C-7627-4609-8D93-7A5CD84CB293}" type="datetimeFigureOut">
              <a:rPr lang="ru-RU" smtClean="0"/>
              <a:pPr/>
              <a:t>04.12.2019</a:t>
            </a:fld>
            <a:endParaRPr lang="ru-RU"/>
          </a:p>
        </p:txBody>
      </p:sp>
      <p:sp>
        <p:nvSpPr>
          <p:cNvPr id="5" name="Нижний колонтитул 4"/>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4767264"/>
            <a:ext cx="2057400" cy="273844"/>
          </a:xfrm>
          <a:prstGeom prst="rect">
            <a:avLst/>
          </a:prstGeom>
        </p:spPr>
        <p:txBody>
          <a:bodyPr vert="horz" lIns="68570" tIns="34289" rIns="68570" bIns="34289" rtlCol="0" anchor="ctr"/>
          <a:lstStyle>
            <a:lvl1pPr algn="r">
              <a:defRPr sz="900">
                <a:solidFill>
                  <a:schemeClr val="tx1">
                    <a:tint val="75000"/>
                  </a:schemeClr>
                </a:solidFill>
              </a:defRPr>
            </a:lvl1pPr>
          </a:lstStyle>
          <a:p>
            <a:fld id="{94FA2F35-3B51-4CB1-88A9-7F23DBB2A5A3}" type="slidenum">
              <a:rPr lang="ru-RU" smtClean="0"/>
              <a:pPr/>
              <a:t>‹#›</a:t>
            </a:fld>
            <a:endParaRPr lang="ru-RU"/>
          </a:p>
        </p:txBody>
      </p:sp>
    </p:spTree>
    <p:extLst>
      <p:ext uri="{BB962C8B-B14F-4D97-AF65-F5344CB8AC3E}">
        <p14:creationId xmlns:p14="http://schemas.microsoft.com/office/powerpoint/2010/main" val="115554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68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2" indent="-171422" algn="l" defTabSz="68568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5" indent="-171422" algn="l" defTabSz="68568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2" indent="-171422" algn="l" defTabSz="68568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79"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38CAE"/>
            </a:gs>
            <a:gs pos="52000">
              <a:srgbClr val="CCD0E0"/>
            </a:gs>
            <a:gs pos="100000">
              <a:srgbClr val="E6E8EF"/>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extLst>
          </p:cNvPr>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eaLnBrk="1" fontAlgn="auto" hangingPunct="1">
              <a:spcBef>
                <a:spcPts val="0"/>
              </a:spcBef>
              <a:spcAft>
                <a:spcPts val="0"/>
              </a:spcAft>
              <a:defRPr sz="900" b="0">
                <a:solidFill>
                  <a:schemeClr val="tx1">
                    <a:tint val="75000"/>
                  </a:schemeClr>
                </a:solidFill>
                <a:latin typeface="+mn-lt"/>
              </a:defRPr>
            </a:lvl1pPr>
          </a:lstStyle>
          <a:p>
            <a:pPr>
              <a:defRPr/>
            </a:pPr>
            <a:fld id="{11FC84F6-5044-4AA0-A213-0602FC3EB403}"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eaLnBrk="1" fontAlgn="auto" hangingPunct="1">
              <a:spcBef>
                <a:spcPts val="0"/>
              </a:spcBef>
              <a:spcAft>
                <a:spcPts val="0"/>
              </a:spcAft>
              <a:defRPr sz="900" b="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4"/>
          </p:nvPr>
        </p:nvSpPr>
        <p:spPr>
          <a:xfrm>
            <a:off x="6457950" y="4767264"/>
            <a:ext cx="2057400" cy="273844"/>
          </a:xfrm>
          <a:prstGeom prst="rect">
            <a:avLst/>
          </a:prstGeom>
        </p:spPr>
        <p:txBody>
          <a:bodyPr vert="horz" wrap="square" lIns="68570" tIns="34289" rIns="68570" bIns="34289"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53F08CCD-5367-4F2B-B8B2-92222C857703}"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1471439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39"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681"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522"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3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22" indent="-171422"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265" indent="-171422" algn="l" rtl="0" eaLnBrk="0" fontAlgn="base" hangingPunct="0">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102" indent="-171422"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199940" indent="-171422"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2779" indent="-171422"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38CAE"/>
            </a:gs>
            <a:gs pos="52000">
              <a:srgbClr val="CCD0E0"/>
            </a:gs>
            <a:gs pos="100000">
              <a:srgbClr val="E6E8EF"/>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extLst>
          </p:cNvPr>
          <p:cNvSpPr>
            <a:spLocks noGrp="1"/>
          </p:cNvSpPr>
          <p:nvPr>
            <p:ph type="dt" sz="half" idx="2"/>
          </p:nvPr>
        </p:nvSpPr>
        <p:spPr>
          <a:xfrm>
            <a:off x="628650" y="4767264"/>
            <a:ext cx="2057400" cy="273844"/>
          </a:xfrm>
          <a:prstGeom prst="rect">
            <a:avLst/>
          </a:prstGeom>
        </p:spPr>
        <p:txBody>
          <a:bodyPr vert="horz" lIns="68570" tIns="34289" rIns="68570" bIns="34289" rtlCol="0" anchor="ctr"/>
          <a:lstStyle>
            <a:lvl1pPr algn="l" eaLnBrk="1" fontAlgn="auto" hangingPunct="1">
              <a:spcBef>
                <a:spcPts val="0"/>
              </a:spcBef>
              <a:spcAft>
                <a:spcPts val="0"/>
              </a:spcAft>
              <a:defRPr sz="900" b="0">
                <a:solidFill>
                  <a:schemeClr val="tx1">
                    <a:tint val="75000"/>
                  </a:schemeClr>
                </a:solidFill>
                <a:latin typeface="+mn-lt"/>
              </a:defRPr>
            </a:lvl1pPr>
          </a:lstStyle>
          <a:p>
            <a:pPr>
              <a:defRPr/>
            </a:pPr>
            <a:fld id="{72947F10-AE22-46A6-AD1B-8C53C4F181CD}" type="datetimeFigureOut">
              <a:rPr lang="ru-RU">
                <a:solidFill>
                  <a:prstClr val="black">
                    <a:tint val="75000"/>
                  </a:prstClr>
                </a:solidFill>
              </a:rPr>
              <a:pPr>
                <a:defRPr/>
              </a:pPr>
              <a:t>04.12.2019</a:t>
            </a:fld>
            <a:endParaRPr lang="ru-RU">
              <a:solidFill>
                <a:prstClr val="black">
                  <a:tint val="75000"/>
                </a:prstClr>
              </a:solidFill>
            </a:endParaRPr>
          </a:p>
        </p:txBody>
      </p:sp>
      <p:sp>
        <p:nvSpPr>
          <p:cNvPr id="5" name="Нижний колонтитул 4">
            <a:extLst>
              <a:ext uri="{FF2B5EF4-FFF2-40B4-BE49-F238E27FC236}"/>
            </a:extLst>
          </p:cNvPr>
          <p:cNvSpPr>
            <a:spLocks noGrp="1"/>
          </p:cNvSpPr>
          <p:nvPr>
            <p:ph type="ftr" sz="quarter" idx="3"/>
          </p:nvPr>
        </p:nvSpPr>
        <p:spPr>
          <a:xfrm>
            <a:off x="3028950" y="4767264"/>
            <a:ext cx="3086100" cy="273844"/>
          </a:xfrm>
          <a:prstGeom prst="rect">
            <a:avLst/>
          </a:prstGeom>
        </p:spPr>
        <p:txBody>
          <a:bodyPr vert="horz" lIns="68570" tIns="34289" rIns="68570" bIns="34289" rtlCol="0" anchor="ctr"/>
          <a:lstStyle>
            <a:lvl1pPr algn="ctr" eaLnBrk="1" fontAlgn="auto" hangingPunct="1">
              <a:spcBef>
                <a:spcPts val="0"/>
              </a:spcBef>
              <a:spcAft>
                <a:spcPts val="0"/>
              </a:spcAft>
              <a:defRPr sz="900" b="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a:extLst>
              <a:ext uri="{FF2B5EF4-FFF2-40B4-BE49-F238E27FC236}"/>
            </a:extLst>
          </p:cNvPr>
          <p:cNvSpPr>
            <a:spLocks noGrp="1"/>
          </p:cNvSpPr>
          <p:nvPr>
            <p:ph type="sldNum" sz="quarter" idx="4"/>
          </p:nvPr>
        </p:nvSpPr>
        <p:spPr>
          <a:xfrm>
            <a:off x="6457950" y="4767264"/>
            <a:ext cx="2057400" cy="273844"/>
          </a:xfrm>
          <a:prstGeom prst="rect">
            <a:avLst/>
          </a:prstGeom>
        </p:spPr>
        <p:txBody>
          <a:bodyPr vert="horz" wrap="square" lIns="68570" tIns="34289" rIns="68570" bIns="34289"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3D25D15C-2FE5-4DC0-8A12-24D8BA9A5558}"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32635443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39"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681"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522"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3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22" indent="-171422" algn="l"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265" indent="-171422" algn="l" rtl="0" eaLnBrk="0" fontAlgn="base" hangingPunct="0">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102" indent="-171422" algn="l"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199940" indent="-171422"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2779" indent="-171422" algn="l"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38CAE"/>
            </a:gs>
            <a:gs pos="52000">
              <a:srgbClr val="CCD0E0"/>
            </a:gs>
            <a:gs pos="100000">
              <a:srgbClr val="E6E8EF"/>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274643"/>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368427"/>
            <a:ext cx="7886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extLst>
          </p:cNvPr>
          <p:cNvSpPr>
            <a:spLocks noGrp="1"/>
          </p:cNvSpPr>
          <p:nvPr>
            <p:ph type="dt" sz="half" idx="2"/>
          </p:nvPr>
        </p:nvSpPr>
        <p:spPr>
          <a:xfrm>
            <a:off x="628650" y="4767268"/>
            <a:ext cx="2057400" cy="274637"/>
          </a:xfrm>
          <a:prstGeom prst="rect">
            <a:avLst/>
          </a:prstGeom>
        </p:spPr>
        <p:txBody>
          <a:bodyPr vert="horz" lIns="68570" tIns="34289" rIns="68570" bIns="34289" rtlCol="0" anchor="ctr"/>
          <a:lstStyle>
            <a:lvl1pPr algn="l" eaLnBrk="1" fontAlgn="auto" hangingPunct="1">
              <a:spcBef>
                <a:spcPts val="0"/>
              </a:spcBef>
              <a:spcAft>
                <a:spcPts val="0"/>
              </a:spcAft>
              <a:defRPr sz="900" b="0">
                <a:solidFill>
                  <a:prstClr val="black">
                    <a:tint val="75000"/>
                  </a:prstClr>
                </a:solidFill>
                <a:latin typeface="+mn-lt"/>
              </a:defRPr>
            </a:lvl1pPr>
          </a:lstStyle>
          <a:p>
            <a:pPr defTabSz="685732">
              <a:defRPr/>
            </a:pPr>
            <a:fld id="{DFD5056E-B00A-476C-ABEC-74E8860625AF}" type="datetimeFigureOut">
              <a:rPr lang="ru-RU" smtClean="0"/>
              <a:pPr defTabSz="685732">
                <a:defRPr/>
              </a:pPr>
              <a:t>04.12.2019</a:t>
            </a:fld>
            <a:endParaRPr lang="ru-RU"/>
          </a:p>
        </p:txBody>
      </p:sp>
      <p:sp>
        <p:nvSpPr>
          <p:cNvPr id="5" name="Нижний колонтитул 4">
            <a:extLst>
              <a:ext uri="{FF2B5EF4-FFF2-40B4-BE49-F238E27FC236}"/>
            </a:extLst>
          </p:cNvPr>
          <p:cNvSpPr>
            <a:spLocks noGrp="1"/>
          </p:cNvSpPr>
          <p:nvPr>
            <p:ph type="ftr" sz="quarter" idx="3"/>
          </p:nvPr>
        </p:nvSpPr>
        <p:spPr>
          <a:xfrm>
            <a:off x="3028950" y="4767268"/>
            <a:ext cx="3086100" cy="274637"/>
          </a:xfrm>
          <a:prstGeom prst="rect">
            <a:avLst/>
          </a:prstGeom>
        </p:spPr>
        <p:txBody>
          <a:bodyPr vert="horz" lIns="68570" tIns="34289" rIns="68570" bIns="34289" rtlCol="0" anchor="ctr"/>
          <a:lstStyle>
            <a:lvl1pPr algn="ctr" eaLnBrk="1" fontAlgn="auto" hangingPunct="1">
              <a:spcBef>
                <a:spcPts val="0"/>
              </a:spcBef>
              <a:spcAft>
                <a:spcPts val="0"/>
              </a:spcAft>
              <a:defRPr sz="900" b="0">
                <a:solidFill>
                  <a:prstClr val="black">
                    <a:tint val="75000"/>
                  </a:prstClr>
                </a:solidFill>
                <a:latin typeface="+mn-lt"/>
              </a:defRPr>
            </a:lvl1pPr>
          </a:lstStyle>
          <a:p>
            <a:pPr defTabSz="685732">
              <a:defRPr/>
            </a:pPr>
            <a:endParaRPr lang="ru-RU"/>
          </a:p>
        </p:txBody>
      </p:sp>
      <p:sp>
        <p:nvSpPr>
          <p:cNvPr id="6" name="Номер слайда 5">
            <a:extLst>
              <a:ext uri="{FF2B5EF4-FFF2-40B4-BE49-F238E27FC236}"/>
            </a:extLst>
          </p:cNvPr>
          <p:cNvSpPr>
            <a:spLocks noGrp="1"/>
          </p:cNvSpPr>
          <p:nvPr>
            <p:ph type="sldNum" sz="quarter" idx="4"/>
          </p:nvPr>
        </p:nvSpPr>
        <p:spPr>
          <a:xfrm>
            <a:off x="6457950" y="4767268"/>
            <a:ext cx="2057400" cy="274637"/>
          </a:xfrm>
          <a:prstGeom prst="rect">
            <a:avLst/>
          </a:prstGeom>
        </p:spPr>
        <p:txBody>
          <a:bodyPr vert="horz" wrap="square" lIns="68570" tIns="34289" rIns="68570" bIns="34289" numCol="1" anchor="ctr" anchorCtr="0" compatLnSpc="1">
            <a:prstTxWarp prst="textNoShape">
              <a:avLst/>
            </a:prstTxWarp>
          </a:bodyPr>
          <a:lstStyle>
            <a:lvl1pPr algn="r" eaLnBrk="1" hangingPunct="1">
              <a:defRPr sz="900" b="0">
                <a:solidFill>
                  <a:srgbClr val="898989"/>
                </a:solidFill>
              </a:defRPr>
            </a:lvl1pPr>
          </a:lstStyle>
          <a:p>
            <a:pPr defTabSz="685732" fontAlgn="base">
              <a:spcBef>
                <a:spcPct val="0"/>
              </a:spcBef>
              <a:spcAft>
                <a:spcPct val="0"/>
              </a:spcAft>
              <a:defRPr/>
            </a:pPr>
            <a:fld id="{9C631DEF-A386-4DAE-8DEF-E617ED8E54A3}" type="slidenum">
              <a:rPr lang="ru-RU" altLang="ru-RU" smtClean="0"/>
              <a:pPr defTabSz="685732" fontAlgn="base">
                <a:spcBef>
                  <a:spcPct val="0"/>
                </a:spcBef>
                <a:spcAft>
                  <a:spcPct val="0"/>
                </a:spcAft>
                <a:defRPr/>
              </a:pPr>
              <a:t>‹#›</a:t>
            </a:fld>
            <a:endParaRPr lang="ru-RU" altLang="ru-RU"/>
          </a:p>
        </p:txBody>
      </p:sp>
    </p:spTree>
    <p:extLst>
      <p:ext uri="{BB962C8B-B14F-4D97-AF65-F5344CB8AC3E}">
        <p14:creationId xmlns:p14="http://schemas.microsoft.com/office/powerpoint/2010/main" val="195732904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39"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681"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522"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362"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43" indent="-169843"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702" indent="-16984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5557" indent="-169843"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8413" indent="-16984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1270" indent="-169843"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38CAE"/>
            </a:gs>
            <a:gs pos="52000">
              <a:srgbClr val="CCD0E0"/>
            </a:gs>
            <a:gs pos="100000">
              <a:srgbClr val="E6E8EF"/>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274639"/>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9" rIns="68576" bIns="34289"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368426"/>
            <a:ext cx="7886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6" tIns="34289" rIns="68576" bIns="34289"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a:extLst>
              <a:ext uri="{FF2B5EF4-FFF2-40B4-BE49-F238E27FC236}"/>
            </a:extLst>
          </p:cNvPr>
          <p:cNvSpPr>
            <a:spLocks noGrp="1"/>
          </p:cNvSpPr>
          <p:nvPr>
            <p:ph type="dt" sz="half" idx="2"/>
          </p:nvPr>
        </p:nvSpPr>
        <p:spPr>
          <a:xfrm>
            <a:off x="628650" y="4767264"/>
            <a:ext cx="2057400" cy="274637"/>
          </a:xfrm>
          <a:prstGeom prst="rect">
            <a:avLst/>
          </a:prstGeom>
        </p:spPr>
        <p:txBody>
          <a:bodyPr vert="horz" lIns="68576" tIns="34289" rIns="68576" bIns="34289" rtlCol="0" anchor="ctr"/>
          <a:lstStyle>
            <a:lvl1pPr algn="l" eaLnBrk="1" fontAlgn="auto" hangingPunct="1">
              <a:spcBef>
                <a:spcPts val="0"/>
              </a:spcBef>
              <a:spcAft>
                <a:spcPts val="0"/>
              </a:spcAft>
              <a:defRPr sz="900" b="0">
                <a:solidFill>
                  <a:prstClr val="black">
                    <a:tint val="75000"/>
                  </a:prstClr>
                </a:solidFill>
                <a:latin typeface="+mn-lt"/>
              </a:defRPr>
            </a:lvl1pPr>
          </a:lstStyle>
          <a:p>
            <a:pPr defTabSz="685800">
              <a:defRPr/>
            </a:pPr>
            <a:fld id="{DFD5056E-B00A-476C-ABEC-74E8860625AF}" type="datetimeFigureOut">
              <a:rPr lang="ru-RU" smtClean="0"/>
              <a:pPr defTabSz="685800">
                <a:defRPr/>
              </a:pPr>
              <a:t>04.12.2019</a:t>
            </a:fld>
            <a:endParaRPr lang="ru-RU"/>
          </a:p>
        </p:txBody>
      </p:sp>
      <p:sp>
        <p:nvSpPr>
          <p:cNvPr id="5" name="Нижний колонтитул 4">
            <a:extLst>
              <a:ext uri="{FF2B5EF4-FFF2-40B4-BE49-F238E27FC236}"/>
            </a:extLst>
          </p:cNvPr>
          <p:cNvSpPr>
            <a:spLocks noGrp="1"/>
          </p:cNvSpPr>
          <p:nvPr>
            <p:ph type="ftr" sz="quarter" idx="3"/>
          </p:nvPr>
        </p:nvSpPr>
        <p:spPr>
          <a:xfrm>
            <a:off x="3028950" y="4767264"/>
            <a:ext cx="3086100" cy="274637"/>
          </a:xfrm>
          <a:prstGeom prst="rect">
            <a:avLst/>
          </a:prstGeom>
        </p:spPr>
        <p:txBody>
          <a:bodyPr vert="horz" lIns="68576" tIns="34289" rIns="68576" bIns="34289" rtlCol="0" anchor="ctr"/>
          <a:lstStyle>
            <a:lvl1pPr algn="ctr" eaLnBrk="1" fontAlgn="auto" hangingPunct="1">
              <a:spcBef>
                <a:spcPts val="0"/>
              </a:spcBef>
              <a:spcAft>
                <a:spcPts val="0"/>
              </a:spcAft>
              <a:defRPr sz="900" b="0">
                <a:solidFill>
                  <a:prstClr val="black">
                    <a:tint val="75000"/>
                  </a:prstClr>
                </a:solidFill>
                <a:latin typeface="+mn-lt"/>
              </a:defRPr>
            </a:lvl1pPr>
          </a:lstStyle>
          <a:p>
            <a:pPr defTabSz="685800">
              <a:defRPr/>
            </a:pPr>
            <a:endParaRPr lang="ru-RU"/>
          </a:p>
        </p:txBody>
      </p:sp>
      <p:sp>
        <p:nvSpPr>
          <p:cNvPr id="6" name="Номер слайда 5">
            <a:extLst>
              <a:ext uri="{FF2B5EF4-FFF2-40B4-BE49-F238E27FC236}"/>
            </a:extLst>
          </p:cNvPr>
          <p:cNvSpPr>
            <a:spLocks noGrp="1"/>
          </p:cNvSpPr>
          <p:nvPr>
            <p:ph type="sldNum" sz="quarter" idx="4"/>
          </p:nvPr>
        </p:nvSpPr>
        <p:spPr>
          <a:xfrm>
            <a:off x="6457950" y="4767264"/>
            <a:ext cx="2057400" cy="274637"/>
          </a:xfrm>
          <a:prstGeom prst="rect">
            <a:avLst/>
          </a:prstGeom>
        </p:spPr>
        <p:txBody>
          <a:bodyPr vert="horz" wrap="square" lIns="68576" tIns="34289" rIns="68576" bIns="34289" numCol="1" anchor="ctr" anchorCtr="0" compatLnSpc="1">
            <a:prstTxWarp prst="textNoShape">
              <a:avLst/>
            </a:prstTxWarp>
          </a:bodyPr>
          <a:lstStyle>
            <a:lvl1pPr algn="r" eaLnBrk="1" hangingPunct="1">
              <a:defRPr sz="900" b="0">
                <a:solidFill>
                  <a:srgbClr val="898989"/>
                </a:solidFill>
              </a:defRPr>
            </a:lvl1pPr>
          </a:lstStyle>
          <a:p>
            <a:pPr defTabSz="685800" fontAlgn="base">
              <a:spcBef>
                <a:spcPct val="0"/>
              </a:spcBef>
              <a:spcAft>
                <a:spcPct val="0"/>
              </a:spcAft>
              <a:defRPr/>
            </a:pPr>
            <a:fld id="{9C631DEF-A386-4DAE-8DEF-E617ED8E54A3}" type="slidenum">
              <a:rPr lang="ru-RU" altLang="ru-RU" smtClean="0"/>
              <a:pPr defTabSz="685800" fontAlgn="base">
                <a:spcBef>
                  <a:spcPct val="0"/>
                </a:spcBef>
                <a:spcAft>
                  <a:spcPct val="0"/>
                </a:spcAft>
                <a:defRPr/>
              </a:pPr>
              <a:t>‹#›</a:t>
            </a:fld>
            <a:endParaRPr lang="ru-RU" altLang="ru-RU"/>
          </a:p>
        </p:txBody>
      </p:sp>
    </p:spTree>
    <p:extLst>
      <p:ext uri="{BB962C8B-B14F-4D97-AF65-F5344CB8AC3E}">
        <p14:creationId xmlns:p14="http://schemas.microsoft.com/office/powerpoint/2010/main" val="25529341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75"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49"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24"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498"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59" indent="-169859"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750" indent="-169859"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5641" indent="-169859"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8533" indent="-169859"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1425" indent="-169859"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bioethics.imbp.ru/Principles/Conventio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4496" y="1598692"/>
            <a:ext cx="6858000" cy="1429439"/>
          </a:xfrm>
        </p:spPr>
        <p:txBody>
          <a:bodyPr>
            <a:noAutofit/>
          </a:bodyPr>
          <a:lstStyle/>
          <a:p>
            <a:pPr algn="l"/>
            <a:r>
              <a:rPr lang="ru-RU" sz="3000" b="1" dirty="0">
                <a:solidFill>
                  <a:srgbClr val="002060"/>
                </a:solidFill>
                <a:latin typeface="+mn-lt"/>
              </a:rPr>
              <a:t/>
            </a:r>
            <a:br>
              <a:rPr lang="ru-RU" sz="3000" b="1" dirty="0">
                <a:solidFill>
                  <a:srgbClr val="002060"/>
                </a:solidFill>
                <a:latin typeface="+mn-lt"/>
              </a:rPr>
            </a:br>
            <a:r>
              <a:rPr lang="ru-RU" sz="3000" dirty="0">
                <a:solidFill>
                  <a:srgbClr val="000000"/>
                </a:solidFill>
                <a:latin typeface="Times New Roman"/>
              </a:rPr>
              <a:t>О новых разработках в области биологических наук для здравоохранения</a:t>
            </a:r>
            <a:r>
              <a:rPr lang="ru-RU" sz="3000" b="1" dirty="0">
                <a:solidFill>
                  <a:srgbClr val="002060"/>
                </a:solidFill>
                <a:latin typeface="+mn-lt"/>
              </a:rPr>
              <a:t/>
            </a:r>
            <a:br>
              <a:rPr lang="ru-RU" sz="3000" b="1" dirty="0">
                <a:solidFill>
                  <a:srgbClr val="002060"/>
                </a:solidFill>
                <a:latin typeface="+mn-lt"/>
              </a:rPr>
            </a:br>
            <a:r>
              <a:rPr lang="ru-RU" sz="3000" b="1" dirty="0">
                <a:solidFill>
                  <a:srgbClr val="002060"/>
                </a:solidFill>
                <a:latin typeface="+mn-lt"/>
              </a:rPr>
              <a:t>   </a:t>
            </a:r>
          </a:p>
        </p:txBody>
      </p:sp>
      <p:sp>
        <p:nvSpPr>
          <p:cNvPr id="3" name="Подзаголовок 2"/>
          <p:cNvSpPr>
            <a:spLocks noGrp="1"/>
          </p:cNvSpPr>
          <p:nvPr>
            <p:ph type="subTitle" idx="1"/>
          </p:nvPr>
        </p:nvSpPr>
        <p:spPr>
          <a:xfrm>
            <a:off x="1019420" y="3161427"/>
            <a:ext cx="6990393" cy="1437702"/>
          </a:xfrm>
        </p:spPr>
        <p:txBody>
          <a:bodyPr>
            <a:normAutofit fontScale="25000" lnSpcReduction="20000"/>
          </a:bodyPr>
          <a:lstStyle/>
          <a:p>
            <a:pPr algn="l"/>
            <a:endParaRPr lang="ru-RU" dirty="0" smtClean="0"/>
          </a:p>
          <a:p>
            <a:pPr algn="l"/>
            <a:endParaRPr lang="ru-RU" dirty="0"/>
          </a:p>
          <a:p>
            <a:pPr algn="l"/>
            <a:r>
              <a:rPr lang="ru-RU" sz="6000" dirty="0">
                <a:latin typeface="Times New Roman" panose="02020603050405020304" pitchFamily="18" charset="0"/>
                <a:cs typeface="Times New Roman" panose="02020603050405020304" pitchFamily="18" charset="0"/>
              </a:rPr>
              <a:t>Член-корр. РАН  А.В. Васильев</a:t>
            </a:r>
          </a:p>
          <a:p>
            <a:pPr algn="l"/>
            <a:r>
              <a:rPr lang="ru-RU" sz="6000" dirty="0">
                <a:latin typeface="Times New Roman" panose="02020603050405020304" pitchFamily="18" charset="0"/>
                <a:cs typeface="Times New Roman" panose="02020603050405020304" pitchFamily="18" charset="0"/>
              </a:rPr>
              <a:t>Кафедра эмбриологии Биологического факультета </a:t>
            </a:r>
          </a:p>
          <a:p>
            <a:pPr algn="l"/>
            <a:r>
              <a:rPr lang="ru-RU" sz="6000" dirty="0">
                <a:latin typeface="Times New Roman" panose="02020603050405020304" pitchFamily="18" charset="0"/>
                <a:cs typeface="Times New Roman" panose="02020603050405020304" pitchFamily="18" charset="0"/>
              </a:rPr>
              <a:t>МГУ имени М.В. Ломоносова</a:t>
            </a:r>
          </a:p>
          <a:p>
            <a:pPr algn="l"/>
            <a:endParaRPr lang="ru-RU" sz="6000" dirty="0">
              <a:latin typeface="Times New Roman" panose="02020603050405020304" pitchFamily="18" charset="0"/>
              <a:cs typeface="Times New Roman" panose="02020603050405020304" pitchFamily="18" charset="0"/>
            </a:endParaRPr>
          </a:p>
          <a:p>
            <a:pPr algn="l"/>
            <a:r>
              <a:rPr lang="ru-RU" sz="6000" dirty="0">
                <a:latin typeface="Times New Roman" panose="02020603050405020304" pitchFamily="18" charset="0"/>
                <a:cs typeface="Times New Roman" panose="02020603050405020304" pitchFamily="18" charset="0"/>
              </a:rPr>
              <a:t>ФГБУН Институт биологии развития им. Н.К. Кольцова РАН</a:t>
            </a:r>
            <a:endParaRPr lang="en-US" sz="6000" dirty="0">
              <a:latin typeface="Times New Roman" panose="02020603050405020304" pitchFamily="18" charset="0"/>
              <a:cs typeface="Times New Roman" panose="02020603050405020304" pitchFamily="18" charset="0"/>
            </a:endParaRPr>
          </a:p>
          <a:p>
            <a:pPr algn="l"/>
            <a:endParaRPr lang="ru-RU" sz="5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95063" y="808029"/>
            <a:ext cx="6437015" cy="957953"/>
          </a:xfrm>
          <a:prstGeom prst="rect">
            <a:avLst/>
          </a:prstGeom>
          <a:noFill/>
        </p:spPr>
        <p:txBody>
          <a:bodyPr wrap="square" lIns="68570" tIns="34289" rIns="68570" bIns="34289" rtlCol="0">
            <a:spAutoFit/>
          </a:bodyPr>
          <a:lstStyle/>
          <a:p>
            <a:endParaRPr lang="ru-RU" b="1" dirty="0" smtClean="0"/>
          </a:p>
          <a:p>
            <a:endParaRPr lang="ru-RU" b="1" dirty="0"/>
          </a:p>
          <a:p>
            <a:r>
              <a:rPr lang="ru-RU" b="1" dirty="0" smtClean="0"/>
              <a:t> </a:t>
            </a:r>
          </a:p>
          <a:p>
            <a:r>
              <a:rPr lang="ru-RU" sz="1500" b="1"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7343" y="4840010"/>
            <a:ext cx="253916" cy="207749"/>
          </a:xfrm>
          <a:prstGeom prst="rect">
            <a:avLst/>
          </a:prstGeom>
          <a:noFill/>
        </p:spPr>
        <p:txBody>
          <a:bodyPr wrap="none" lIns="68570" tIns="34289" rIns="68570" bIns="34289" rtlCol="0">
            <a:spAutoFit/>
          </a:bodyPr>
          <a:lstStyle/>
          <a:p>
            <a:r>
              <a:rPr lang="ru-RU" sz="900" dirty="0">
                <a:solidFill>
                  <a:schemeClr val="bg1">
                    <a:lumMod val="50000"/>
                  </a:schemeClr>
                </a:solidFill>
                <a:latin typeface="Times New Roman"/>
                <a:cs typeface="Times New Roman"/>
              </a:rPr>
              <a:t>12</a:t>
            </a:r>
          </a:p>
        </p:txBody>
      </p:sp>
      <p:sp>
        <p:nvSpPr>
          <p:cNvPr id="5" name="Скругленный прямоугольник 4"/>
          <p:cNvSpPr/>
          <p:nvPr/>
        </p:nvSpPr>
        <p:spPr>
          <a:xfrm>
            <a:off x="762694" y="123460"/>
            <a:ext cx="7994175" cy="50193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a:endParaRPr lang="ru-RU"/>
          </a:p>
        </p:txBody>
      </p:sp>
      <p:sp>
        <p:nvSpPr>
          <p:cNvPr id="6" name="TextBox 3"/>
          <p:cNvSpPr txBox="1">
            <a:spLocks noChangeArrowheads="1"/>
          </p:cNvSpPr>
          <p:nvPr/>
        </p:nvSpPr>
        <p:spPr bwMode="auto">
          <a:xfrm>
            <a:off x="1432151" y="235932"/>
            <a:ext cx="6265069" cy="2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defRPr sz="2400">
                <a:solidFill>
                  <a:schemeClr val="tx2"/>
                </a:solidFill>
                <a:latin typeface="Century Gothic" charset="0"/>
                <a:ea typeface="Arial" charset="0"/>
              </a:defRPr>
            </a:lvl1pPr>
            <a:lvl2pPr marL="742950" indent="-285750">
              <a:defRPr sz="2000">
                <a:solidFill>
                  <a:schemeClr val="tx2"/>
                </a:solidFill>
                <a:latin typeface="Century Gothic" charset="0"/>
                <a:ea typeface="Arial" charset="0"/>
              </a:defRPr>
            </a:lvl2pPr>
            <a:lvl3pPr marL="1143000">
              <a:defRPr>
                <a:solidFill>
                  <a:schemeClr val="tx2"/>
                </a:solidFill>
                <a:latin typeface="Century Gothic" charset="0"/>
                <a:ea typeface="Arial" charset="0"/>
              </a:defRPr>
            </a:lvl3pPr>
            <a:lvl4pPr marL="1600200">
              <a:defRPr sz="1600">
                <a:solidFill>
                  <a:schemeClr val="tx2"/>
                </a:solidFill>
                <a:latin typeface="Century Gothic" charset="0"/>
                <a:ea typeface="Arial" charset="0"/>
              </a:defRPr>
            </a:lvl4pPr>
            <a:lvl5pPr marL="2057400">
              <a:defRPr sz="1600">
                <a:solidFill>
                  <a:schemeClr val="tx2"/>
                </a:solidFill>
                <a:latin typeface="Century Gothic" charset="0"/>
                <a:ea typeface="Arial" charset="0"/>
              </a:defRPr>
            </a:lvl5pPr>
            <a:lvl6pPr marL="2514600" indent="-228600" eaLnBrk="0" fontAlgn="base" hangingPunct="0">
              <a:spcAft>
                <a:spcPct val="0"/>
              </a:spcAft>
              <a:buClr>
                <a:srgbClr val="E8B54D"/>
              </a:buClr>
              <a:buFont typeface="Arial" charset="0"/>
              <a:defRPr sz="1600">
                <a:solidFill>
                  <a:schemeClr val="tx2"/>
                </a:solidFill>
                <a:latin typeface="Century Gothic" charset="0"/>
                <a:ea typeface="Arial" charset="0"/>
              </a:defRPr>
            </a:lvl6pPr>
            <a:lvl7pPr marL="2971800" indent="-228600" eaLnBrk="0" fontAlgn="base" hangingPunct="0">
              <a:spcAft>
                <a:spcPct val="0"/>
              </a:spcAft>
              <a:buClr>
                <a:srgbClr val="E8B54D"/>
              </a:buClr>
              <a:buFont typeface="Arial" charset="0"/>
              <a:defRPr sz="1600">
                <a:solidFill>
                  <a:schemeClr val="tx2"/>
                </a:solidFill>
                <a:latin typeface="Century Gothic" charset="0"/>
                <a:ea typeface="Arial" charset="0"/>
              </a:defRPr>
            </a:lvl7pPr>
            <a:lvl8pPr marL="3429000" indent="-228600" eaLnBrk="0" fontAlgn="base" hangingPunct="0">
              <a:spcAft>
                <a:spcPct val="0"/>
              </a:spcAft>
              <a:buClr>
                <a:srgbClr val="E8B54D"/>
              </a:buClr>
              <a:buFont typeface="Arial" charset="0"/>
              <a:defRPr sz="1600">
                <a:solidFill>
                  <a:schemeClr val="tx2"/>
                </a:solidFill>
                <a:latin typeface="Century Gothic" charset="0"/>
                <a:ea typeface="Arial" charset="0"/>
              </a:defRPr>
            </a:lvl8pPr>
            <a:lvl9pPr marL="3886200" indent="-228600" eaLnBrk="0" fontAlgn="base" hangingPunct="0">
              <a:spcAft>
                <a:spcPct val="0"/>
              </a:spcAft>
              <a:buClr>
                <a:srgbClr val="E8B54D"/>
              </a:buClr>
              <a:buFont typeface="Arial" charset="0"/>
              <a:defRPr sz="1600">
                <a:solidFill>
                  <a:schemeClr val="tx2"/>
                </a:solidFill>
                <a:latin typeface="Century Gothic" charset="0"/>
                <a:ea typeface="Arial" charset="0"/>
              </a:defRPr>
            </a:lvl9pPr>
          </a:lstStyle>
          <a:p>
            <a:pPr algn="ctr" eaLnBrk="1" hangingPunct="1"/>
            <a:r>
              <a:rPr lang="ru-RU" sz="1400" b="1" dirty="0">
                <a:solidFill>
                  <a:schemeClr val="tx1"/>
                </a:solidFill>
              </a:rPr>
              <a:t>НОВЫЕ ВОЗМОЖНОСТИ ГЕННОЙ ТЕРАПИИ</a:t>
            </a:r>
          </a:p>
        </p:txBody>
      </p:sp>
      <p:sp>
        <p:nvSpPr>
          <p:cNvPr id="8" name="Скругленный прямоугольник 7"/>
          <p:cNvSpPr/>
          <p:nvPr/>
        </p:nvSpPr>
        <p:spPr>
          <a:xfrm>
            <a:off x="5952773" y="1224931"/>
            <a:ext cx="2917209" cy="996356"/>
          </a:xfrm>
          <a:prstGeom prst="roundRect">
            <a:avLst>
              <a:gd name="adj" fmla="val 6299"/>
            </a:avLst>
          </a:prstGeom>
        </p:spPr>
        <p:style>
          <a:lnRef idx="0">
            <a:schemeClr val="accent2"/>
          </a:lnRef>
          <a:fillRef idx="3">
            <a:schemeClr val="accent2"/>
          </a:fillRef>
          <a:effectRef idx="3">
            <a:schemeClr val="accent2"/>
          </a:effectRef>
          <a:fontRef idx="minor">
            <a:schemeClr val="lt1"/>
          </a:fontRef>
        </p:style>
        <p:txBody>
          <a:bodyPr lIns="68570" tIns="34289" rIns="68570" bIns="34289" rtlCol="0" anchor="ctr"/>
          <a:lstStyle/>
          <a:p>
            <a:pPr algn="ctr"/>
            <a:endParaRPr lang="ru-RU"/>
          </a:p>
        </p:txBody>
      </p:sp>
      <p:sp>
        <p:nvSpPr>
          <p:cNvPr id="9" name="Объект 2"/>
          <p:cNvSpPr txBox="1">
            <a:spLocks/>
          </p:cNvSpPr>
          <p:nvPr/>
        </p:nvSpPr>
        <p:spPr>
          <a:xfrm>
            <a:off x="6138899" y="1447083"/>
            <a:ext cx="2790089" cy="983777"/>
          </a:xfrm>
          <a:prstGeom prst="rect">
            <a:avLst/>
          </a:prstGeom>
        </p:spPr>
        <p:txBody>
          <a:bodyPr vert="horz" lIns="68570" tIns="34289" rIns="68570" bIns="34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200" b="1" dirty="0"/>
              <a:t>НАСЛЕДУЕМЫЕ МОДИФИКАЦИИ ГЕНОМА – РЕДАКТИРОВАНИЕ ГЕНОМА ЭМБРИОНА</a:t>
            </a:r>
          </a:p>
        </p:txBody>
      </p:sp>
      <p:sp>
        <p:nvSpPr>
          <p:cNvPr id="11" name="Стрелка вверх 10"/>
          <p:cNvSpPr/>
          <p:nvPr/>
        </p:nvSpPr>
        <p:spPr>
          <a:xfrm rot="10800000">
            <a:off x="6810023" y="815276"/>
            <a:ext cx="1013447" cy="365703"/>
          </a:xfrm>
          <a:prstGeom prst="upArrow">
            <a:avLst/>
          </a:prstGeom>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a:endParaRPr lang="ru-RU"/>
          </a:p>
        </p:txBody>
      </p:sp>
      <p:pic>
        <p:nvPicPr>
          <p:cNvPr id="12" name="Изображение 1"/>
          <p:cNvPicPr>
            <a:picLocks noChangeAspect="1"/>
          </p:cNvPicPr>
          <p:nvPr/>
        </p:nvPicPr>
        <p:blipFill>
          <a:blip r:embed="rId2" cstate="print"/>
          <a:stretch>
            <a:fillRect/>
          </a:stretch>
        </p:blipFill>
        <p:spPr>
          <a:xfrm>
            <a:off x="6065887" y="2361523"/>
            <a:ext cx="2690984" cy="1684705"/>
          </a:xfrm>
          <a:prstGeom prst="rect">
            <a:avLst/>
          </a:prstGeom>
        </p:spPr>
      </p:pic>
      <p:sp>
        <p:nvSpPr>
          <p:cNvPr id="17" name="Стрелка вверх 16"/>
          <p:cNvSpPr/>
          <p:nvPr/>
        </p:nvSpPr>
        <p:spPr>
          <a:xfrm rot="10800000">
            <a:off x="1212288" y="882374"/>
            <a:ext cx="1310286" cy="365703"/>
          </a:xfrm>
          <a:prstGeom prst="upArrow">
            <a:avLst/>
          </a:prstGeom>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a:endParaRPr lang="ru-RU"/>
          </a:p>
        </p:txBody>
      </p:sp>
      <p:sp>
        <p:nvSpPr>
          <p:cNvPr id="19" name="Скругленный прямоугольник 18"/>
          <p:cNvSpPr/>
          <p:nvPr/>
        </p:nvSpPr>
        <p:spPr>
          <a:xfrm>
            <a:off x="3080165" y="1311416"/>
            <a:ext cx="2741909" cy="909873"/>
          </a:xfrm>
          <a:prstGeom prst="roundRect">
            <a:avLst>
              <a:gd name="adj" fmla="val 6299"/>
            </a:avLst>
          </a:prstGeom>
        </p:spPr>
        <p:style>
          <a:lnRef idx="0">
            <a:schemeClr val="accent2"/>
          </a:lnRef>
          <a:fillRef idx="3">
            <a:schemeClr val="accent2"/>
          </a:fillRef>
          <a:effectRef idx="3">
            <a:schemeClr val="accent2"/>
          </a:effectRef>
          <a:fontRef idx="minor">
            <a:schemeClr val="lt1"/>
          </a:fontRef>
        </p:style>
        <p:txBody>
          <a:bodyPr lIns="68570" tIns="34289" rIns="68570" bIns="34289" rtlCol="0" anchor="ctr"/>
          <a:lstStyle/>
          <a:p>
            <a:pPr algn="ctr"/>
            <a:endParaRPr lang="ru-RU"/>
          </a:p>
        </p:txBody>
      </p:sp>
      <p:sp>
        <p:nvSpPr>
          <p:cNvPr id="20" name="Объект 2"/>
          <p:cNvSpPr txBox="1">
            <a:spLocks/>
          </p:cNvSpPr>
          <p:nvPr/>
        </p:nvSpPr>
        <p:spPr>
          <a:xfrm>
            <a:off x="3114931" y="1373563"/>
            <a:ext cx="2620370" cy="1151828"/>
          </a:xfrm>
          <a:prstGeom prst="rect">
            <a:avLst/>
          </a:prstGeom>
        </p:spPr>
        <p:txBody>
          <a:bodyPr vert="horz" lIns="68570" tIns="34289" rIns="68570"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200" b="1" dirty="0"/>
              <a:t>НЕНАСЛЕДУЕМЫЕ МОДИФИКАЦИИ ГЕНОМА </a:t>
            </a:r>
            <a:r>
              <a:rPr lang="en-US" sz="1200" b="1" dirty="0"/>
              <a:t> - </a:t>
            </a:r>
            <a:r>
              <a:rPr lang="ru-RU" sz="1200" b="1" dirty="0"/>
              <a:t>РЕДАКТИРОВАНИЕ ГЕНОМА СОМАТИЧЕСКИХ КЛЕТОК</a:t>
            </a:r>
            <a:r>
              <a:rPr lang="ru-RU" sz="1200" b="1" i="1" dirty="0"/>
              <a:t> </a:t>
            </a:r>
            <a:r>
              <a:rPr lang="en-US" sz="1200" b="1" i="1" dirty="0"/>
              <a:t>IN VITRO</a:t>
            </a:r>
            <a:r>
              <a:rPr lang="en-US" sz="1200" b="1" dirty="0"/>
              <a:t> C </a:t>
            </a:r>
            <a:r>
              <a:rPr lang="ru-RU" sz="1200" b="1" dirty="0"/>
              <a:t>ПОСЛЕДУЮЩЕЙ ТРАНСПЛАНТАЦИЕЙ </a:t>
            </a:r>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118" y="2361516"/>
            <a:ext cx="2440301" cy="1684704"/>
          </a:xfrm>
          <a:prstGeom prst="rect">
            <a:avLst/>
          </a:prstGeom>
          <a:solidFill>
            <a:schemeClr val="accent3">
              <a:lumMod val="20000"/>
              <a:lumOff val="80000"/>
            </a:schemeClr>
          </a:solidFill>
        </p:spPr>
      </p:pic>
      <p:sp>
        <p:nvSpPr>
          <p:cNvPr id="14" name="Стрелка вверх 13"/>
          <p:cNvSpPr/>
          <p:nvPr/>
        </p:nvSpPr>
        <p:spPr>
          <a:xfrm rot="10800000">
            <a:off x="4057963" y="934439"/>
            <a:ext cx="1013447" cy="365703"/>
          </a:xfrm>
          <a:prstGeom prst="upArrow">
            <a:avLst/>
          </a:prstGeom>
        </p:spPr>
        <p:style>
          <a:lnRef idx="1">
            <a:schemeClr val="accent1"/>
          </a:lnRef>
          <a:fillRef idx="3">
            <a:schemeClr val="accent1"/>
          </a:fillRef>
          <a:effectRef idx="2">
            <a:schemeClr val="accent1"/>
          </a:effectRef>
          <a:fontRef idx="minor">
            <a:schemeClr val="lt1"/>
          </a:fontRef>
        </p:style>
        <p:txBody>
          <a:bodyPr lIns="68570" tIns="34289" rIns="68570" bIns="34289" rtlCol="0" anchor="ctr"/>
          <a:lstStyle/>
          <a:p>
            <a:pPr algn="ctr"/>
            <a:endParaRPr lang="ru-RU"/>
          </a:p>
        </p:txBody>
      </p:sp>
      <p:sp>
        <p:nvSpPr>
          <p:cNvPr id="15" name="Скругленный прямоугольник 14"/>
          <p:cNvSpPr/>
          <p:nvPr/>
        </p:nvSpPr>
        <p:spPr>
          <a:xfrm>
            <a:off x="762699" y="1279705"/>
            <a:ext cx="2021651" cy="941582"/>
          </a:xfrm>
          <a:prstGeom prst="roundRect">
            <a:avLst>
              <a:gd name="adj" fmla="val 6299"/>
            </a:avLst>
          </a:prstGeom>
        </p:spPr>
        <p:style>
          <a:lnRef idx="0">
            <a:schemeClr val="accent2"/>
          </a:lnRef>
          <a:fillRef idx="3">
            <a:schemeClr val="accent2"/>
          </a:fillRef>
          <a:effectRef idx="3">
            <a:schemeClr val="accent2"/>
          </a:effectRef>
          <a:fontRef idx="minor">
            <a:schemeClr val="lt1"/>
          </a:fontRef>
        </p:style>
        <p:txBody>
          <a:bodyPr lIns="68570" tIns="34289" rIns="68570" bIns="34289" rtlCol="0" anchor="ctr"/>
          <a:lstStyle/>
          <a:p>
            <a:pPr algn="ctr"/>
            <a:endParaRPr lang="ru-RU"/>
          </a:p>
        </p:txBody>
      </p:sp>
      <p:sp>
        <p:nvSpPr>
          <p:cNvPr id="18" name="TextBox 17"/>
          <p:cNvSpPr txBox="1"/>
          <p:nvPr/>
        </p:nvSpPr>
        <p:spPr>
          <a:xfrm>
            <a:off x="795750" y="1362394"/>
            <a:ext cx="1955549" cy="807914"/>
          </a:xfrm>
          <a:prstGeom prst="rect">
            <a:avLst/>
          </a:prstGeom>
          <a:noFill/>
        </p:spPr>
        <p:txBody>
          <a:bodyPr wrap="square" lIns="68570" tIns="34289" rIns="68570" bIns="34289" rtlCol="0">
            <a:spAutoFit/>
          </a:bodyPr>
          <a:lstStyle/>
          <a:p>
            <a:pPr algn="ctr"/>
            <a:r>
              <a:rPr lang="ru-RU" sz="1200" b="1" dirty="0"/>
              <a:t>НЕНАСЛЕДУЕМЫЕ МОДИФИКАЦИИ ГЕНОМА- РЕДАКТИРОВАНИЕ ГЕНОМА </a:t>
            </a:r>
            <a:r>
              <a:rPr lang="en-US" sz="1200" b="1" i="1" dirty="0"/>
              <a:t>IN SITU</a:t>
            </a:r>
            <a:r>
              <a:rPr lang="ru-RU" sz="1200" b="1" i="1" dirty="0"/>
              <a:t> </a:t>
            </a:r>
            <a:r>
              <a:rPr lang="en-US" sz="1200" b="1" i="1" dirty="0"/>
              <a:t>(IN VIVO)</a:t>
            </a:r>
            <a:endParaRPr lang="ru-RU" sz="1200" b="1" i="1" dirty="0"/>
          </a:p>
        </p:txBody>
      </p:sp>
      <p:pic>
        <p:nvPicPr>
          <p:cNvPr id="11270" name="Picture 6" descr="http://www.kvk-cosmetic.ru/images/uslugi/2014_02_07_1.jpg"/>
          <p:cNvPicPr>
            <a:picLocks noChangeAspect="1" noChangeArrowheads="1"/>
          </p:cNvPicPr>
          <p:nvPr/>
        </p:nvPicPr>
        <p:blipFill>
          <a:blip r:embed="rId4" cstate="print"/>
          <a:srcRect/>
          <a:stretch>
            <a:fillRect/>
          </a:stretch>
        </p:blipFill>
        <p:spPr bwMode="auto">
          <a:xfrm>
            <a:off x="708745" y="2366563"/>
            <a:ext cx="2042557" cy="1597369"/>
          </a:xfrm>
          <a:prstGeom prst="rect">
            <a:avLst/>
          </a:prstGeom>
          <a:noFill/>
        </p:spPr>
      </p:pic>
      <p:sp>
        <p:nvSpPr>
          <p:cNvPr id="24" name="Прямоугольник 23"/>
          <p:cNvSpPr/>
          <p:nvPr/>
        </p:nvSpPr>
        <p:spPr>
          <a:xfrm>
            <a:off x="336502" y="4505630"/>
            <a:ext cx="8499964" cy="530915"/>
          </a:xfrm>
          <a:prstGeom prst="rect">
            <a:avLst/>
          </a:prstGeom>
        </p:spPr>
        <p:txBody>
          <a:bodyPr wrap="square" lIns="68570" tIns="34289" rIns="68570" bIns="34289">
            <a:spAutoFit/>
          </a:bodyPr>
          <a:lstStyle/>
          <a:p>
            <a:pPr algn="ctr"/>
            <a:r>
              <a:rPr lang="ru-RU" sz="1500" b="1" dirty="0">
                <a:solidFill>
                  <a:srgbClr val="005426"/>
                </a:solidFill>
              </a:rPr>
              <a:t>Редактирование генома позволит обеспечить ранее недостижимую  эффективность методов лечения </a:t>
            </a:r>
          </a:p>
        </p:txBody>
      </p:sp>
      <p:sp>
        <p:nvSpPr>
          <p:cNvPr id="22" name="TextBox 21"/>
          <p:cNvSpPr txBox="1"/>
          <p:nvPr/>
        </p:nvSpPr>
        <p:spPr>
          <a:xfrm>
            <a:off x="708745" y="4100530"/>
            <a:ext cx="2042557" cy="438581"/>
          </a:xfrm>
          <a:prstGeom prst="rect">
            <a:avLst/>
          </a:prstGeom>
          <a:noFill/>
        </p:spPr>
        <p:txBody>
          <a:bodyPr wrap="square" lIns="68570" tIns="34289" rIns="68570" bIns="34289" rtlCol="0">
            <a:spAutoFit/>
          </a:bodyPr>
          <a:lstStyle/>
          <a:p>
            <a:r>
              <a:rPr lang="ru-RU" sz="1200" b="1" dirty="0"/>
              <a:t>ФЗ-61 «Об обращении лекарственных средств»</a:t>
            </a:r>
          </a:p>
        </p:txBody>
      </p:sp>
      <p:sp>
        <p:nvSpPr>
          <p:cNvPr id="23" name="TextBox 22"/>
          <p:cNvSpPr txBox="1"/>
          <p:nvPr/>
        </p:nvSpPr>
        <p:spPr>
          <a:xfrm>
            <a:off x="3114938" y="4099854"/>
            <a:ext cx="2371721" cy="438581"/>
          </a:xfrm>
          <a:prstGeom prst="rect">
            <a:avLst/>
          </a:prstGeom>
          <a:noFill/>
        </p:spPr>
        <p:txBody>
          <a:bodyPr wrap="square" lIns="68570" tIns="34289" rIns="68570" bIns="34289" rtlCol="0">
            <a:spAutoFit/>
          </a:bodyPr>
          <a:lstStyle/>
          <a:p>
            <a:pPr algn="ctr"/>
            <a:r>
              <a:rPr lang="ru-RU" sz="1200" b="1" dirty="0"/>
              <a:t>ФЗ-180 «О биомедицинских клеточных продуктах»</a:t>
            </a:r>
          </a:p>
        </p:txBody>
      </p:sp>
      <p:sp>
        <p:nvSpPr>
          <p:cNvPr id="25" name="TextBox 24"/>
          <p:cNvSpPr txBox="1"/>
          <p:nvPr/>
        </p:nvSpPr>
        <p:spPr>
          <a:xfrm>
            <a:off x="6065887" y="4100524"/>
            <a:ext cx="2770580" cy="253916"/>
          </a:xfrm>
          <a:prstGeom prst="rect">
            <a:avLst/>
          </a:prstGeom>
          <a:noFill/>
        </p:spPr>
        <p:txBody>
          <a:bodyPr wrap="square" lIns="68570" tIns="34289" rIns="68570" bIns="34289" rtlCol="0">
            <a:spAutoFit/>
          </a:bodyPr>
          <a:lstStyle/>
          <a:p>
            <a:r>
              <a:rPr lang="ru-RU" sz="1200" b="1" dirty="0"/>
              <a:t>Отсутствует правовое регулирование</a:t>
            </a:r>
          </a:p>
        </p:txBody>
      </p:sp>
    </p:spTree>
    <p:extLst>
      <p:ext uri="{BB962C8B-B14F-4D97-AF65-F5344CB8AC3E}">
        <p14:creationId xmlns:p14="http://schemas.microsoft.com/office/powerpoint/2010/main" val="406541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3707" y="1"/>
            <a:ext cx="8854289" cy="841973"/>
          </a:xfrm>
        </p:spPr>
        <p:txBody>
          <a:bodyPr>
            <a:normAutofit/>
          </a:bodyPr>
          <a:lstStyle/>
          <a:p>
            <a:pPr algn="ctr"/>
            <a:r>
              <a:rPr lang="ru-RU" sz="1800" b="1" dirty="0">
                <a:solidFill>
                  <a:srgbClr val="002060"/>
                </a:solidFill>
              </a:rPr>
              <a:t>Первые опубликованные исследования по редактированию генома эмбриона человека </a:t>
            </a:r>
          </a:p>
        </p:txBody>
      </p:sp>
      <p:pic>
        <p:nvPicPr>
          <p:cNvPr id="6" name="Изображение 3"/>
          <p:cNvPicPr>
            <a:picLocks noGrp="1" noChangeAspect="1"/>
          </p:cNvPicPr>
          <p:nvPr>
            <p:ph idx="1"/>
          </p:nvPr>
        </p:nvPicPr>
        <p:blipFill>
          <a:blip r:embed="rId2" cstate="print"/>
          <a:stretch>
            <a:fillRect/>
          </a:stretch>
        </p:blipFill>
        <p:spPr>
          <a:xfrm>
            <a:off x="3632707" y="808442"/>
            <a:ext cx="2736005" cy="1024884"/>
          </a:xfrm>
          <a:prstGeom prst="rect">
            <a:avLst/>
          </a:prstGeom>
        </p:spPr>
      </p:pic>
      <p:pic>
        <p:nvPicPr>
          <p:cNvPr id="7" name="Изображение 15"/>
          <p:cNvPicPr>
            <a:picLocks noChangeAspect="1"/>
          </p:cNvPicPr>
          <p:nvPr/>
        </p:nvPicPr>
        <p:blipFill>
          <a:blip r:embed="rId3" cstate="print"/>
          <a:stretch>
            <a:fillRect/>
          </a:stretch>
        </p:blipFill>
        <p:spPr>
          <a:xfrm>
            <a:off x="370516" y="3615769"/>
            <a:ext cx="2664659" cy="949508"/>
          </a:xfrm>
          <a:prstGeom prst="rect">
            <a:avLst/>
          </a:prstGeom>
        </p:spPr>
      </p:pic>
      <p:pic>
        <p:nvPicPr>
          <p:cNvPr id="8" name="Изображение 6"/>
          <p:cNvPicPr>
            <a:picLocks noChangeAspect="1"/>
          </p:cNvPicPr>
          <p:nvPr/>
        </p:nvPicPr>
        <p:blipFill>
          <a:blip r:embed="rId4" cstate="print"/>
          <a:stretch>
            <a:fillRect/>
          </a:stretch>
        </p:blipFill>
        <p:spPr>
          <a:xfrm>
            <a:off x="404466" y="2547936"/>
            <a:ext cx="2583178" cy="745264"/>
          </a:xfrm>
          <a:prstGeom prst="rect">
            <a:avLst/>
          </a:prstGeom>
        </p:spPr>
      </p:pic>
      <p:pic>
        <p:nvPicPr>
          <p:cNvPr id="9" name="Изображение 4"/>
          <p:cNvPicPr>
            <a:picLocks noChangeAspect="1"/>
          </p:cNvPicPr>
          <p:nvPr/>
        </p:nvPicPr>
        <p:blipFill>
          <a:blip r:embed="rId5" cstate="print"/>
          <a:stretch>
            <a:fillRect/>
          </a:stretch>
        </p:blipFill>
        <p:spPr>
          <a:xfrm>
            <a:off x="390997" y="737455"/>
            <a:ext cx="2535536" cy="1278065"/>
          </a:xfrm>
          <a:prstGeom prst="rect">
            <a:avLst/>
          </a:prstGeom>
        </p:spPr>
      </p:pic>
      <p:sp>
        <p:nvSpPr>
          <p:cNvPr id="10" name="TextBox 9"/>
          <p:cNvSpPr txBox="1"/>
          <p:nvPr/>
        </p:nvSpPr>
        <p:spPr>
          <a:xfrm>
            <a:off x="767756" y="2111461"/>
            <a:ext cx="1567865" cy="242372"/>
          </a:xfrm>
          <a:prstGeom prst="rect">
            <a:avLst/>
          </a:prstGeom>
          <a:noFill/>
        </p:spPr>
        <p:txBody>
          <a:bodyPr wrap="square" lIns="68570" tIns="34289" rIns="68570" bIns="34289" rtlCol="0">
            <a:spAutoFit/>
          </a:bodyPr>
          <a:lstStyle/>
          <a:p>
            <a:pPr algn="ctr"/>
            <a:r>
              <a:rPr lang="ru-RU" sz="1100" dirty="0"/>
              <a:t>Великобритания, 2017</a:t>
            </a:r>
          </a:p>
        </p:txBody>
      </p:sp>
      <p:sp>
        <p:nvSpPr>
          <p:cNvPr id="11" name="TextBox 10"/>
          <p:cNvSpPr txBox="1"/>
          <p:nvPr/>
        </p:nvSpPr>
        <p:spPr>
          <a:xfrm>
            <a:off x="4054163" y="2065699"/>
            <a:ext cx="1567865" cy="242372"/>
          </a:xfrm>
          <a:prstGeom prst="rect">
            <a:avLst/>
          </a:prstGeom>
          <a:noFill/>
        </p:spPr>
        <p:txBody>
          <a:bodyPr wrap="square" lIns="68570" tIns="34289" rIns="68570" bIns="34289" rtlCol="0">
            <a:spAutoFit/>
          </a:bodyPr>
          <a:lstStyle/>
          <a:p>
            <a:pPr algn="ctr"/>
            <a:r>
              <a:rPr lang="ru-RU" sz="1100" dirty="0"/>
              <a:t>США, 2017</a:t>
            </a:r>
          </a:p>
        </p:txBody>
      </p:sp>
      <p:sp>
        <p:nvSpPr>
          <p:cNvPr id="12" name="TextBox 11"/>
          <p:cNvSpPr txBox="1"/>
          <p:nvPr/>
        </p:nvSpPr>
        <p:spPr>
          <a:xfrm>
            <a:off x="849237" y="3384937"/>
            <a:ext cx="1567865" cy="242372"/>
          </a:xfrm>
          <a:prstGeom prst="rect">
            <a:avLst/>
          </a:prstGeom>
          <a:noFill/>
        </p:spPr>
        <p:txBody>
          <a:bodyPr wrap="square" lIns="68570" tIns="34289" rIns="68570" bIns="34289" rtlCol="0">
            <a:spAutoFit/>
          </a:bodyPr>
          <a:lstStyle/>
          <a:p>
            <a:pPr algn="ctr"/>
            <a:r>
              <a:rPr lang="ru-RU" sz="1100" dirty="0"/>
              <a:t>Китай, 2017</a:t>
            </a:r>
          </a:p>
        </p:txBody>
      </p:sp>
      <p:sp>
        <p:nvSpPr>
          <p:cNvPr id="13" name="TextBox 12"/>
          <p:cNvSpPr txBox="1"/>
          <p:nvPr/>
        </p:nvSpPr>
        <p:spPr>
          <a:xfrm>
            <a:off x="4176385" y="3454180"/>
            <a:ext cx="1567865" cy="242372"/>
          </a:xfrm>
          <a:prstGeom prst="rect">
            <a:avLst/>
          </a:prstGeom>
          <a:noFill/>
        </p:spPr>
        <p:txBody>
          <a:bodyPr wrap="square" lIns="68570" tIns="34289" rIns="68570" bIns="34289" rtlCol="0">
            <a:spAutoFit/>
          </a:bodyPr>
          <a:lstStyle/>
          <a:p>
            <a:pPr algn="ctr"/>
            <a:r>
              <a:rPr lang="ru-RU" sz="1100" dirty="0"/>
              <a:t>Китай, 2016</a:t>
            </a:r>
          </a:p>
        </p:txBody>
      </p:sp>
      <p:pic>
        <p:nvPicPr>
          <p:cNvPr id="16" name="Объект 3"/>
          <p:cNvPicPr>
            <a:picLocks noChangeAspect="1"/>
          </p:cNvPicPr>
          <p:nvPr/>
        </p:nvPicPr>
        <p:blipFill>
          <a:blip r:embed="rId6" cstate="print"/>
          <a:stretch>
            <a:fillRect/>
          </a:stretch>
        </p:blipFill>
        <p:spPr>
          <a:xfrm>
            <a:off x="3666661" y="2296530"/>
            <a:ext cx="2763571" cy="1076932"/>
          </a:xfrm>
          <a:prstGeom prst="rect">
            <a:avLst/>
          </a:prstGeom>
        </p:spPr>
      </p:pic>
      <p:sp>
        <p:nvSpPr>
          <p:cNvPr id="18" name="TextBox 17"/>
          <p:cNvSpPr txBox="1"/>
          <p:nvPr/>
        </p:nvSpPr>
        <p:spPr>
          <a:xfrm>
            <a:off x="918913" y="4566475"/>
            <a:ext cx="1567865" cy="242372"/>
          </a:xfrm>
          <a:prstGeom prst="rect">
            <a:avLst/>
          </a:prstGeom>
          <a:noFill/>
        </p:spPr>
        <p:txBody>
          <a:bodyPr wrap="square" lIns="68570" tIns="34289" rIns="68570" bIns="34289" rtlCol="0">
            <a:spAutoFit/>
          </a:bodyPr>
          <a:lstStyle/>
          <a:p>
            <a:pPr algn="ctr"/>
            <a:r>
              <a:rPr lang="ru-RU" sz="1100" dirty="0"/>
              <a:t>Китай, 2015</a:t>
            </a:r>
          </a:p>
        </p:txBody>
      </p:sp>
      <p:sp>
        <p:nvSpPr>
          <p:cNvPr id="25" name="TextBox 24"/>
          <p:cNvSpPr txBox="1"/>
          <p:nvPr/>
        </p:nvSpPr>
        <p:spPr>
          <a:xfrm>
            <a:off x="6702454" y="1576811"/>
            <a:ext cx="2111447" cy="1177245"/>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algn="just"/>
            <a:r>
              <a:rPr lang="ru-RU" sz="1200" dirty="0"/>
              <a:t>- </a:t>
            </a:r>
            <a:r>
              <a:rPr lang="ru-RU" sz="1200" dirty="0" err="1"/>
              <a:t>Мозаицизм</a:t>
            </a:r>
            <a:r>
              <a:rPr lang="ru-RU" sz="1200" dirty="0"/>
              <a:t> –  невозможно одинаково модифицировать все клетки развивающегося эмбриона (</a:t>
            </a:r>
            <a:r>
              <a:rPr lang="ru-RU" sz="1200" dirty="0" err="1"/>
              <a:t>бластоцисты</a:t>
            </a:r>
            <a:r>
              <a:rPr lang="ru-RU" sz="1200" dirty="0"/>
              <a:t>).</a:t>
            </a:r>
          </a:p>
          <a:p>
            <a:pPr algn="just"/>
            <a:r>
              <a:rPr lang="ru-RU" sz="1200" dirty="0"/>
              <a:t>Средняя эффективность ≈ 30-70% клеток.</a:t>
            </a:r>
            <a:endParaRPr lang="ru-RU" sz="1100" dirty="0"/>
          </a:p>
        </p:txBody>
      </p:sp>
      <p:sp>
        <p:nvSpPr>
          <p:cNvPr id="26" name="TextBox 25"/>
          <p:cNvSpPr txBox="1"/>
          <p:nvPr/>
        </p:nvSpPr>
        <p:spPr>
          <a:xfrm>
            <a:off x="6728410" y="787904"/>
            <a:ext cx="2069432" cy="807912"/>
          </a:xfrm>
          <a:prstGeom prst="rect">
            <a:avLst/>
          </a:prstGeom>
          <a:noFill/>
        </p:spPr>
        <p:txBody>
          <a:bodyPr wrap="square" lIns="68570" tIns="34289" rIns="68570" bIns="34289" rtlCol="0">
            <a:spAutoFit/>
          </a:bodyPr>
          <a:lstStyle/>
          <a:p>
            <a:r>
              <a:rPr lang="ru-RU" b="1" dirty="0"/>
              <a:t>П</a:t>
            </a:r>
            <a:r>
              <a:rPr lang="ru-RU" b="1" dirty="0" smtClean="0"/>
              <a:t>роблемы метода: </a:t>
            </a:r>
          </a:p>
          <a:p>
            <a:pPr algn="ctr"/>
            <a:endParaRPr lang="ru-RU" sz="1100" dirty="0"/>
          </a:p>
          <a:p>
            <a:pPr algn="ctr"/>
            <a:endParaRPr lang="en-US" sz="1100" dirty="0"/>
          </a:p>
          <a:p>
            <a:pPr algn="ctr"/>
            <a:endParaRPr lang="ru-RU" sz="1100" dirty="0"/>
          </a:p>
        </p:txBody>
      </p:sp>
      <p:sp>
        <p:nvSpPr>
          <p:cNvPr id="21" name="TextBox 20"/>
          <p:cNvSpPr txBox="1"/>
          <p:nvPr/>
        </p:nvSpPr>
        <p:spPr>
          <a:xfrm>
            <a:off x="6695045" y="2980855"/>
            <a:ext cx="2267893" cy="807914"/>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lvl="0" algn="just"/>
            <a:r>
              <a:rPr lang="ru-RU" sz="1200" dirty="0">
                <a:solidFill>
                  <a:prstClr val="black"/>
                </a:solidFill>
              </a:rPr>
              <a:t>- Нецелевое действие системы </a:t>
            </a:r>
            <a:r>
              <a:rPr lang="en-US" sz="1200" dirty="0">
                <a:solidFill>
                  <a:prstClr val="black"/>
                </a:solidFill>
              </a:rPr>
              <a:t>CRISPR/Cas9 (off –target )</a:t>
            </a:r>
            <a:r>
              <a:rPr lang="ru-RU" sz="1200" dirty="0">
                <a:solidFill>
                  <a:prstClr val="black"/>
                </a:solidFill>
              </a:rPr>
              <a:t>  - могут подвергнуться редактированию нецелевые гены. </a:t>
            </a:r>
          </a:p>
        </p:txBody>
      </p:sp>
      <p:sp>
        <p:nvSpPr>
          <p:cNvPr id="22" name="Прямоугольник 21"/>
          <p:cNvSpPr/>
          <p:nvPr/>
        </p:nvSpPr>
        <p:spPr>
          <a:xfrm>
            <a:off x="105515" y="4761042"/>
            <a:ext cx="8724167" cy="300083"/>
          </a:xfrm>
          <a:prstGeom prst="rect">
            <a:avLst/>
          </a:prstGeom>
        </p:spPr>
        <p:txBody>
          <a:bodyPr wrap="square" lIns="68570" tIns="34289" rIns="68570" bIns="34289">
            <a:spAutoFit/>
          </a:bodyPr>
          <a:lstStyle/>
          <a:p>
            <a:pPr algn="r"/>
            <a:r>
              <a:rPr lang="ru-RU" sz="1500" b="1" dirty="0">
                <a:solidFill>
                  <a:srgbClr val="005426"/>
                </a:solidFill>
              </a:rPr>
              <a:t>Манипуляции с геномом эмбриона могут быть реализованы практически</a:t>
            </a:r>
          </a:p>
        </p:txBody>
      </p:sp>
    </p:spTree>
    <p:extLst>
      <p:ext uri="{BB962C8B-B14F-4D97-AF65-F5344CB8AC3E}">
        <p14:creationId xmlns:p14="http://schemas.microsoft.com/office/powerpoint/2010/main" val="2826166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6599" y="136398"/>
            <a:ext cx="7886700" cy="1026384"/>
          </a:xfrm>
        </p:spPr>
        <p:txBody>
          <a:bodyPr>
            <a:normAutofit/>
          </a:bodyPr>
          <a:lstStyle/>
          <a:p>
            <a:pPr marL="0" indent="0" algn="ctr">
              <a:buNone/>
            </a:pPr>
            <a:r>
              <a:rPr lang="ru-RU" b="1" dirty="0" smtClean="0">
                <a:solidFill>
                  <a:srgbClr val="002060"/>
                </a:solidFill>
                <a:latin typeface="+mj-lt"/>
              </a:rPr>
              <a:t>В настоящее время редактирование генома эмбриона в медицинских целях запрещено во всех странах</a:t>
            </a:r>
          </a:p>
          <a:p>
            <a:pPr marL="0" indent="0" algn="ctr">
              <a:buNone/>
            </a:pPr>
            <a:endParaRPr lang="ru-RU" dirty="0"/>
          </a:p>
        </p:txBody>
      </p:sp>
      <p:sp>
        <p:nvSpPr>
          <p:cNvPr id="4" name="TextBox 3"/>
          <p:cNvSpPr txBox="1"/>
          <p:nvPr/>
        </p:nvSpPr>
        <p:spPr>
          <a:xfrm>
            <a:off x="243514" y="804303"/>
            <a:ext cx="3720230" cy="2643030"/>
          </a:xfrm>
          <a:prstGeom prst="rect">
            <a:avLst/>
          </a:prstGeom>
          <a:noFill/>
        </p:spPr>
        <p:txBody>
          <a:bodyPr wrap="square" lIns="68570" tIns="34289" rIns="68570" bIns="34289" rtlCol="0">
            <a:spAutoFit/>
          </a:bodyPr>
          <a:lstStyle/>
          <a:p>
            <a:r>
              <a:rPr lang="ru-RU" b="1" dirty="0" smtClean="0"/>
              <a:t>США:</a:t>
            </a:r>
          </a:p>
          <a:p>
            <a:pPr marL="214278" indent="-214278">
              <a:buFont typeface="Arial" panose="020B0604020202020204" pitchFamily="34" charset="0"/>
              <a:buChar char="•"/>
            </a:pPr>
            <a:r>
              <a:rPr lang="ru-RU" sz="1100" i="1" dirty="0"/>
              <a:t>Национальная академия наук (</a:t>
            </a:r>
            <a:r>
              <a:rPr lang="en-US" sz="1100" i="1" dirty="0"/>
              <a:t>NAS)</a:t>
            </a:r>
          </a:p>
          <a:p>
            <a:pPr marL="214278" indent="-214278">
              <a:buFont typeface="Arial" panose="020B0604020202020204" pitchFamily="34" charset="0"/>
              <a:buChar char="•"/>
            </a:pPr>
            <a:r>
              <a:rPr lang="ru-RU" sz="1100" i="1" dirty="0"/>
              <a:t>Национальная академия медицины (</a:t>
            </a:r>
            <a:r>
              <a:rPr lang="en-US" sz="1100" i="1" dirty="0"/>
              <a:t>NAM)</a:t>
            </a:r>
          </a:p>
          <a:p>
            <a:pPr marL="214278" indent="-214278">
              <a:buFont typeface="Arial" panose="020B0604020202020204" pitchFamily="34" charset="0"/>
              <a:buChar char="•"/>
            </a:pPr>
            <a:r>
              <a:rPr lang="ru-RU" sz="1100" i="1" dirty="0"/>
              <a:t>Комитет по редактированию генома человека </a:t>
            </a:r>
          </a:p>
          <a:p>
            <a:pPr marL="214278" indent="-214278">
              <a:buFont typeface="Arial" panose="020B0604020202020204" pitchFamily="34" charset="0"/>
              <a:buChar char="•"/>
            </a:pPr>
            <a:r>
              <a:rPr lang="ru-RU" sz="1100" i="1" dirty="0"/>
              <a:t>Общество по генной и клеточной терапии и др.</a:t>
            </a:r>
          </a:p>
          <a:p>
            <a:r>
              <a:rPr lang="ru-RU" b="1" dirty="0" smtClean="0"/>
              <a:t>Европа:</a:t>
            </a:r>
          </a:p>
          <a:p>
            <a:pPr marL="214278" indent="-214278">
              <a:buFont typeface="Arial" panose="020B0604020202020204" pitchFamily="34" charset="0"/>
              <a:buChar char="•"/>
            </a:pPr>
            <a:r>
              <a:rPr lang="ru-RU" sz="1100" i="1" dirty="0"/>
              <a:t>Международный саммит Королевского сообщества Британии</a:t>
            </a:r>
          </a:p>
          <a:p>
            <a:pPr marL="214278" indent="-214278">
              <a:buFont typeface="Arial" panose="020B0604020202020204" pitchFamily="34" charset="0"/>
              <a:buChar char="•"/>
            </a:pPr>
            <a:r>
              <a:rPr lang="ru-RU" sz="1100" i="1" dirty="0"/>
              <a:t>Европейский этический комитет по науке и новейшим технологиям (</a:t>
            </a:r>
            <a:r>
              <a:rPr lang="en-US" sz="1100" i="1" dirty="0"/>
              <a:t>EGE) </a:t>
            </a:r>
            <a:r>
              <a:rPr lang="ru-RU" sz="1100" i="1" dirty="0"/>
              <a:t>и др.</a:t>
            </a:r>
          </a:p>
          <a:p>
            <a:r>
              <a:rPr lang="ru-RU" b="1" dirty="0" smtClean="0"/>
              <a:t>Азия:</a:t>
            </a:r>
          </a:p>
          <a:p>
            <a:pPr marL="214278" indent="-214278">
              <a:buFont typeface="Arial" panose="020B0604020202020204" pitchFamily="34" charset="0"/>
              <a:buChar char="•"/>
            </a:pPr>
            <a:r>
              <a:rPr lang="ru-RU" sz="1100" i="1" dirty="0"/>
              <a:t>Китайская академия наук</a:t>
            </a:r>
          </a:p>
          <a:p>
            <a:pPr marL="214278" indent="-214278">
              <a:buFont typeface="Arial" panose="020B0604020202020204" pitchFamily="34" charset="0"/>
              <a:buChar char="•"/>
            </a:pPr>
            <a:r>
              <a:rPr lang="ru-RU" sz="1100" i="1" dirty="0"/>
              <a:t>Японское общество генной терапии</a:t>
            </a:r>
          </a:p>
          <a:p>
            <a:endParaRPr lang="ru-RU" sz="1200" dirty="0"/>
          </a:p>
        </p:txBody>
      </p:sp>
      <p:sp>
        <p:nvSpPr>
          <p:cNvPr id="5" name="TextBox 4"/>
          <p:cNvSpPr txBox="1"/>
          <p:nvPr/>
        </p:nvSpPr>
        <p:spPr>
          <a:xfrm>
            <a:off x="4575044" y="717629"/>
            <a:ext cx="4199351" cy="2123658"/>
          </a:xfrm>
          <a:prstGeom prst="rect">
            <a:avLst/>
          </a:prstGeom>
          <a:noFill/>
        </p:spPr>
        <p:txBody>
          <a:bodyPr wrap="square" lIns="68570" tIns="34289" rIns="68570" bIns="34289" rtlCol="0">
            <a:spAutoFit/>
          </a:bodyPr>
          <a:lstStyle/>
          <a:p>
            <a:endParaRPr lang="ru-RU" dirty="0"/>
          </a:p>
          <a:p>
            <a:pPr algn="just"/>
            <a:r>
              <a:rPr lang="ru-RU" sz="1500" b="1" dirty="0"/>
              <a:t>Использование технологии редактирования генома в клинике могут быть разрешены, если:</a:t>
            </a:r>
          </a:p>
          <a:p>
            <a:pPr marL="257132" indent="-257132" algn="just">
              <a:buFont typeface="Arial" panose="020B0604020202020204" pitchFamily="34" charset="0"/>
              <a:buChar char="•"/>
            </a:pPr>
            <a:r>
              <a:rPr lang="ru-RU" sz="1500" dirty="0"/>
              <a:t>Нет проблем с безопасностью и эффективностью;</a:t>
            </a:r>
          </a:p>
          <a:p>
            <a:pPr marL="257132" indent="-257132" algn="just">
              <a:buFont typeface="Arial" panose="020B0604020202020204" pitchFamily="34" charset="0"/>
              <a:buChar char="•"/>
            </a:pPr>
            <a:r>
              <a:rPr lang="ru-RU" sz="1500" dirty="0"/>
              <a:t>позволено нормами общественной морали;</a:t>
            </a:r>
          </a:p>
          <a:p>
            <a:pPr marL="257132" indent="-257132" algn="just">
              <a:buFont typeface="Arial" panose="020B0604020202020204" pitchFamily="34" charset="0"/>
              <a:buChar char="•"/>
            </a:pPr>
            <a:r>
              <a:rPr lang="ru-RU" sz="1500" dirty="0"/>
              <a:t>имеются строгие системы регуляции и надзора;</a:t>
            </a:r>
          </a:p>
          <a:p>
            <a:pPr marL="257132" indent="-257132" algn="just">
              <a:buFont typeface="Arial" panose="020B0604020202020204" pitchFamily="34" charset="0"/>
              <a:buChar char="•"/>
            </a:pPr>
            <a:r>
              <a:rPr lang="ru-RU" sz="1500" dirty="0"/>
              <a:t>не создает неравенства в обществе.</a:t>
            </a:r>
          </a:p>
        </p:txBody>
      </p:sp>
      <p:sp>
        <p:nvSpPr>
          <p:cNvPr id="9" name="Прямоугольник 8"/>
          <p:cNvSpPr/>
          <p:nvPr/>
        </p:nvSpPr>
        <p:spPr>
          <a:xfrm>
            <a:off x="149382" y="3148379"/>
            <a:ext cx="8467254" cy="1384993"/>
          </a:xfrm>
          <a:prstGeom prst="rect">
            <a:avLst/>
          </a:prstGeom>
          <a:solidFill>
            <a:schemeClr val="accent4">
              <a:lumMod val="20000"/>
              <a:lumOff val="80000"/>
            </a:schemeClr>
          </a:solidFill>
        </p:spPr>
        <p:txBody>
          <a:bodyPr wrap="square" lIns="68570" tIns="34289" rIns="68570" bIns="34289">
            <a:spAutoFit/>
          </a:bodyPr>
          <a:lstStyle/>
          <a:p>
            <a:pPr algn="ctr"/>
            <a:r>
              <a:rPr lang="ru-RU" dirty="0" smtClean="0"/>
              <a:t>Международное сообщество исследователей стволовых клеток (ISSCR, </a:t>
            </a:r>
            <a:r>
              <a:rPr lang="ru-RU" dirty="0" err="1" smtClean="0"/>
              <a:t>International</a:t>
            </a:r>
            <a:r>
              <a:rPr lang="ru-RU" dirty="0" smtClean="0"/>
              <a:t> </a:t>
            </a:r>
            <a:r>
              <a:rPr lang="ru-RU" dirty="0" err="1" smtClean="0"/>
              <a:t>Society</a:t>
            </a:r>
            <a:r>
              <a:rPr lang="ru-RU" dirty="0" smtClean="0"/>
              <a:t> </a:t>
            </a:r>
            <a:r>
              <a:rPr lang="ru-RU" dirty="0" err="1" smtClean="0"/>
              <a:t>for</a:t>
            </a:r>
            <a:r>
              <a:rPr lang="ru-RU" dirty="0" smtClean="0"/>
              <a:t> </a:t>
            </a:r>
            <a:r>
              <a:rPr lang="ru-RU" dirty="0" err="1" smtClean="0"/>
              <a:t>Stem</a:t>
            </a:r>
            <a:r>
              <a:rPr lang="ru-RU" dirty="0" smtClean="0"/>
              <a:t> </a:t>
            </a:r>
            <a:r>
              <a:rPr lang="ru-RU" dirty="0" err="1" smtClean="0"/>
              <a:t>Cell</a:t>
            </a:r>
            <a:r>
              <a:rPr lang="ru-RU" dirty="0" smtClean="0"/>
              <a:t> </a:t>
            </a:r>
            <a:r>
              <a:rPr lang="ru-RU" dirty="0" err="1" smtClean="0"/>
              <a:t>Research</a:t>
            </a:r>
            <a:r>
              <a:rPr lang="ru-RU" dirty="0" smtClean="0"/>
              <a:t>) отмечает, что использование технологии редактирования генома может привести к грандиозным открытиям в области биологии человека и медицины, но предупреждает, что клиническое применение CRISPR для модификации зародышевых линий или эмбрионов человека, используемых для лечения бесплодия, нельзя внедрять без тщательного рассмотрения этических проблем, социальных факторов и вопросов безопасности (2017).</a:t>
            </a:r>
            <a:endParaRPr lang="ru-RU" dirty="0"/>
          </a:p>
        </p:txBody>
      </p:sp>
    </p:spTree>
    <p:extLst>
      <p:ext uri="{BB962C8B-B14F-4D97-AF65-F5344CB8AC3E}">
        <p14:creationId xmlns:p14="http://schemas.microsoft.com/office/powerpoint/2010/main" val="3176631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761" y="199480"/>
            <a:ext cx="7886700" cy="994172"/>
          </a:xfrm>
        </p:spPr>
        <p:txBody>
          <a:bodyPr>
            <a:normAutofit/>
          </a:bodyPr>
          <a:lstStyle/>
          <a:p>
            <a:pPr fontAlgn="base"/>
            <a:r>
              <a:rPr lang="ru-RU" sz="2100" b="1" dirty="0">
                <a:solidFill>
                  <a:srgbClr val="1E1E1E"/>
                </a:solidFill>
                <a:latin typeface="Helmet"/>
                <a:cs typeface="Gisha" panose="020B0502040204020203" pitchFamily="34" charset="-79"/>
              </a:rPr>
              <a:t>		</a:t>
            </a:r>
            <a:r>
              <a:rPr lang="ru-RU" sz="1800" dirty="0">
                <a:solidFill>
                  <a:srgbClr val="1E1E1E"/>
                </a:solidFill>
                <a:latin typeface="Helmet"/>
                <a:cs typeface="Gisha" panose="020B0502040204020203" pitchFamily="34" charset="-79"/>
              </a:rPr>
              <a:t>Эксперимент </a:t>
            </a:r>
            <a:r>
              <a:rPr lang="ru-RU" sz="1800" dirty="0" err="1">
                <a:solidFill>
                  <a:srgbClr val="1E1E1E"/>
                </a:solidFill>
                <a:latin typeface="Helmet"/>
                <a:cs typeface="Gisha" panose="020B0502040204020203" pitchFamily="34" charset="-79"/>
              </a:rPr>
              <a:t>Хэ</a:t>
            </a:r>
            <a:r>
              <a:rPr lang="ru-RU" sz="1800" dirty="0">
                <a:solidFill>
                  <a:srgbClr val="1E1E1E"/>
                </a:solidFill>
                <a:latin typeface="Helmet"/>
                <a:cs typeface="Gisha" panose="020B0502040204020203" pitchFamily="34" charset="-79"/>
              </a:rPr>
              <a:t> </a:t>
            </a:r>
            <a:r>
              <a:rPr lang="ru-RU" sz="1800" dirty="0" err="1">
                <a:solidFill>
                  <a:srgbClr val="1E1E1E"/>
                </a:solidFill>
                <a:latin typeface="Helmet"/>
                <a:cs typeface="Gisha" panose="020B0502040204020203" pitchFamily="34" charset="-79"/>
              </a:rPr>
              <a:t>Цзянькуй</a:t>
            </a:r>
            <a:r>
              <a:rPr lang="ru-RU" sz="1800" dirty="0">
                <a:solidFill>
                  <a:srgbClr val="1E1E1E"/>
                </a:solidFill>
                <a:latin typeface="Helmet"/>
                <a:cs typeface="Gisha" panose="020B0502040204020203" pitchFamily="34" charset="-79"/>
              </a:rPr>
              <a:t> на людях</a:t>
            </a:r>
            <a:br>
              <a:rPr lang="ru-RU" sz="1800" dirty="0">
                <a:solidFill>
                  <a:srgbClr val="1E1E1E"/>
                </a:solidFill>
                <a:latin typeface="Helmet"/>
                <a:cs typeface="Gisha" panose="020B0502040204020203" pitchFamily="34" charset="-79"/>
              </a:rPr>
            </a:br>
            <a:endParaRPr lang="ru-RU" sz="1800" dirty="0">
              <a:cs typeface="Gisha" panose="020B0502040204020203" pitchFamily="34" charset="-79"/>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3638" y="847726"/>
            <a:ext cx="7105880" cy="3754571"/>
          </a:xfrm>
          <a:prstGeom prst="rect">
            <a:avLst/>
          </a:prstGeom>
          <a:solidFill>
            <a:schemeClr val="accent4">
              <a:lumMod val="40000"/>
              <a:lumOff val="60000"/>
            </a:schemeClr>
          </a:solidFill>
          <a:ln>
            <a:noFill/>
          </a:ln>
          <a:extLst/>
        </p:spPr>
      </p:pic>
    </p:spTree>
    <p:extLst>
      <p:ext uri="{BB962C8B-B14F-4D97-AF65-F5344CB8AC3E}">
        <p14:creationId xmlns:p14="http://schemas.microsoft.com/office/powerpoint/2010/main" val="228778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185" y="132289"/>
            <a:ext cx="7886700" cy="1077893"/>
          </a:xfrm>
        </p:spPr>
        <p:txBody>
          <a:bodyPr>
            <a:normAutofit fontScale="90000"/>
          </a:bodyPr>
          <a:lstStyle/>
          <a:p>
            <a:pPr algn="ctr"/>
            <a:r>
              <a:rPr lang="ru-RU" sz="1800" b="1" dirty="0">
                <a:solidFill>
                  <a:srgbClr val="002060"/>
                </a:solidFill>
              </a:rPr>
              <a:t>КОНВЕНЦИЯ О ЗАЩИТЕ ПРАВ И ДОСТОИНСТВА ЧЕЛОВЕКА В СВЯЗИ С ПРИМЕНЕНИЕМ ДОСТИЖЕНИЙ БИОЛОГИИ И МЕДИЦИНЫ: КОНВЕНЦИЯ О ПРАВАХ ЧЕЛОВЕКА И БИОМЕДИЦИНЕ (ETS N 164)</a:t>
            </a:r>
            <a:r>
              <a:rPr lang="ru-RU" sz="1800" b="1" dirty="0"/>
              <a:t/>
            </a:r>
            <a:br>
              <a:rPr lang="ru-RU" sz="1800" b="1" dirty="0"/>
            </a:br>
            <a:r>
              <a:rPr lang="ru-RU" sz="1800" b="1" dirty="0"/>
              <a:t>(</a:t>
            </a:r>
            <a:r>
              <a:rPr lang="ru-RU" sz="1800" b="1" dirty="0" err="1"/>
              <a:t>Овьедо</a:t>
            </a:r>
            <a:r>
              <a:rPr lang="ru-RU" sz="1800" b="1" dirty="0"/>
              <a:t>, 4 апреля 1997 года) </a:t>
            </a:r>
            <a:r>
              <a:rPr lang="ru-RU" sz="1800" b="1" dirty="0">
                <a:hlinkClick r:id="rId2"/>
              </a:rPr>
              <a:t>http://bioethics.imbp.ru/Principles/Convention.html</a:t>
            </a:r>
            <a:r>
              <a:rPr lang="ru-RU" sz="1800" b="1" dirty="0"/>
              <a:t/>
            </a:r>
            <a:br>
              <a:rPr lang="ru-RU" sz="1800" b="1" dirty="0"/>
            </a:br>
            <a:endParaRPr lang="ru-RU" sz="1800" b="1" dirty="0"/>
          </a:p>
        </p:txBody>
      </p:sp>
      <p:sp>
        <p:nvSpPr>
          <p:cNvPr id="7" name="Содержимое 6"/>
          <p:cNvSpPr>
            <a:spLocks noGrp="1"/>
          </p:cNvSpPr>
          <p:nvPr>
            <p:ph idx="1"/>
          </p:nvPr>
        </p:nvSpPr>
        <p:spPr>
          <a:solidFill>
            <a:schemeClr val="accent3">
              <a:lumMod val="20000"/>
              <a:lumOff val="80000"/>
            </a:schemeClr>
          </a:solidFill>
          <a:ln w="3175">
            <a:solidFill>
              <a:srgbClr val="04AC78"/>
            </a:solidFill>
          </a:ln>
        </p:spPr>
        <p:txBody>
          <a:bodyPr>
            <a:normAutofit fontScale="77500" lnSpcReduction="20000"/>
          </a:bodyPr>
          <a:lstStyle/>
          <a:p>
            <a:endParaRPr lang="ru-RU" dirty="0" smtClean="0"/>
          </a:p>
          <a:p>
            <a:endParaRPr lang="ru-RU" dirty="0" smtClean="0"/>
          </a:p>
          <a:p>
            <a:pPr>
              <a:spcBef>
                <a:spcPts val="0"/>
              </a:spcBef>
              <a:buNone/>
            </a:pPr>
            <a:r>
              <a:rPr lang="ru-RU" dirty="0" smtClean="0"/>
              <a:t>	Статья </a:t>
            </a:r>
            <a:r>
              <a:rPr lang="ru-RU" b="1" dirty="0" smtClean="0"/>
              <a:t>11</a:t>
            </a:r>
            <a:r>
              <a:rPr lang="ru-RU" dirty="0" smtClean="0"/>
              <a:t> (Запрет дискриминации) : Запрещается любая форма дискриминации по признаку генетического наследия того или иного лица.</a:t>
            </a:r>
          </a:p>
          <a:p>
            <a:pPr>
              <a:spcBef>
                <a:spcPts val="0"/>
              </a:spcBef>
              <a:buNone/>
            </a:pPr>
            <a:r>
              <a:rPr lang="ru-RU" dirty="0" smtClean="0"/>
              <a:t/>
            </a:r>
            <a:br>
              <a:rPr lang="ru-RU" dirty="0" smtClean="0"/>
            </a:br>
            <a:r>
              <a:rPr lang="ru-RU" dirty="0" smtClean="0"/>
              <a:t>Статья </a:t>
            </a:r>
            <a:r>
              <a:rPr lang="ru-RU" b="1" dirty="0" smtClean="0"/>
              <a:t>13</a:t>
            </a:r>
            <a:r>
              <a:rPr lang="ru-RU" dirty="0" smtClean="0"/>
              <a:t> (Вмешательства в геном человека): Вмешательство в геном человека, направленное на его модификацию, может быть осуществлено только в профилактических, терапевтических или диагностических целях и только при условии, что </a:t>
            </a:r>
            <a:r>
              <a:rPr lang="ru-RU" b="1" dirty="0" smtClean="0"/>
              <a:t>подобное вмешательство не направлено на изменение генома наследников данного человека</a:t>
            </a:r>
            <a:r>
              <a:rPr lang="ru-RU" dirty="0" smtClean="0"/>
              <a:t>.</a:t>
            </a:r>
          </a:p>
          <a:p>
            <a:pPr>
              <a:spcBef>
                <a:spcPts val="0"/>
              </a:spcBef>
              <a:buNone/>
            </a:pPr>
            <a:r>
              <a:rPr lang="ru-RU" dirty="0" smtClean="0"/>
              <a:t/>
            </a:r>
            <a:br>
              <a:rPr lang="ru-RU" dirty="0" smtClean="0"/>
            </a:br>
            <a:r>
              <a:rPr lang="ru-RU" dirty="0" smtClean="0"/>
              <a:t>Статья </a:t>
            </a:r>
            <a:r>
              <a:rPr lang="ru-RU" b="1" dirty="0" smtClean="0"/>
              <a:t>18</a:t>
            </a:r>
            <a:r>
              <a:rPr lang="ru-RU" dirty="0" smtClean="0"/>
              <a:t> (Исследования на эмбрионах, проводимые </a:t>
            </a:r>
            <a:r>
              <a:rPr lang="ru-RU" i="1" dirty="0" err="1" smtClean="0"/>
              <a:t>in</a:t>
            </a:r>
            <a:r>
              <a:rPr lang="ru-RU" i="1" dirty="0" smtClean="0"/>
              <a:t> vitro</a:t>
            </a:r>
            <a:r>
              <a:rPr lang="ru-RU" dirty="0" smtClean="0"/>
              <a:t>) гласит:</a:t>
            </a:r>
          </a:p>
          <a:p>
            <a:pPr>
              <a:spcBef>
                <a:spcPts val="0"/>
              </a:spcBef>
              <a:buNone/>
            </a:pPr>
            <a:r>
              <a:rPr lang="ru-RU" dirty="0" smtClean="0"/>
              <a:t>	В случаях, когда закон разрешает проведение исследований на эмбрионах </a:t>
            </a:r>
            <a:r>
              <a:rPr lang="ru-RU" i="1" dirty="0" err="1" smtClean="0"/>
              <a:t>in</a:t>
            </a:r>
            <a:r>
              <a:rPr lang="ru-RU" i="1" dirty="0" smtClean="0"/>
              <a:t> vitro</a:t>
            </a:r>
            <a:r>
              <a:rPr lang="ru-RU" dirty="0" smtClean="0"/>
              <a:t>, законом же должна быть предусмотрена адекватная защита эмбрионов.</a:t>
            </a:r>
          </a:p>
          <a:p>
            <a:pPr>
              <a:spcBef>
                <a:spcPts val="0"/>
              </a:spcBef>
              <a:buNone/>
            </a:pPr>
            <a:endParaRPr lang="ru-RU" dirty="0" smtClean="0"/>
          </a:p>
          <a:p>
            <a:pPr>
              <a:spcBef>
                <a:spcPts val="0"/>
              </a:spcBef>
              <a:buNone/>
            </a:pPr>
            <a:r>
              <a:rPr lang="ru-RU" dirty="0" smtClean="0"/>
              <a:t>	Запрещается создание эмбрионов человека в исследовательских целях.</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171422" indent="-171422" fontAlgn="base">
              <a:spcBef>
                <a:spcPts val="750"/>
              </a:spcBef>
            </a:pPr>
            <a:r>
              <a:rPr lang="ru-RU" sz="1700" b="1" dirty="0">
                <a:solidFill>
                  <a:srgbClr val="666666"/>
                </a:solidFill>
                <a:latin typeface="inherit"/>
                <a:ea typeface="+mn-ea"/>
                <a:cs typeface="+mn-cs"/>
              </a:rPr>
              <a:t/>
            </a:r>
            <a:br>
              <a:rPr lang="ru-RU" sz="1700" b="1" dirty="0">
                <a:solidFill>
                  <a:srgbClr val="666666"/>
                </a:solidFill>
                <a:latin typeface="inherit"/>
                <a:ea typeface="+mn-ea"/>
                <a:cs typeface="+mn-cs"/>
              </a:rPr>
            </a:br>
            <a:r>
              <a:rPr lang="ru-RU" sz="1700" b="1" dirty="0">
                <a:solidFill>
                  <a:srgbClr val="666666"/>
                </a:solidFill>
                <a:latin typeface="inherit"/>
                <a:ea typeface="+mn-ea"/>
                <a:cs typeface="+mn-cs"/>
              </a:rPr>
              <a:t/>
            </a:r>
            <a:br>
              <a:rPr lang="ru-RU" sz="1700" b="1" dirty="0">
                <a:solidFill>
                  <a:srgbClr val="666666"/>
                </a:solidFill>
                <a:latin typeface="inherit"/>
                <a:ea typeface="+mn-ea"/>
                <a:cs typeface="+mn-cs"/>
              </a:rPr>
            </a:br>
            <a:r>
              <a:rPr lang="en-US" sz="2000" b="1" dirty="0">
                <a:solidFill>
                  <a:srgbClr val="666666"/>
                </a:solidFill>
                <a:latin typeface="inherit"/>
                <a:ea typeface="+mn-ea"/>
                <a:cs typeface="+mn-cs"/>
              </a:rPr>
              <a:t>WHO establishing expert panel to develop global standards for governance and oversight of human genome editing</a:t>
            </a:r>
            <a:br>
              <a:rPr lang="en-US" sz="2000" b="1" dirty="0">
                <a:solidFill>
                  <a:srgbClr val="666666"/>
                </a:solidFill>
                <a:latin typeface="inherit"/>
                <a:ea typeface="+mn-ea"/>
                <a:cs typeface="+mn-cs"/>
              </a:rPr>
            </a:br>
            <a:r>
              <a:rPr lang="ru-RU" sz="2000" dirty="0">
                <a:solidFill>
                  <a:srgbClr val="333333"/>
                </a:solidFill>
                <a:latin typeface="inherit"/>
                <a:ea typeface="+mn-ea"/>
                <a:cs typeface="+mn-cs"/>
              </a:rPr>
              <a:t/>
            </a:r>
            <a:br>
              <a:rPr lang="ru-RU" sz="2000" dirty="0">
                <a:solidFill>
                  <a:srgbClr val="333333"/>
                </a:solidFill>
                <a:latin typeface="inherit"/>
                <a:ea typeface="+mn-ea"/>
                <a:cs typeface="+mn-cs"/>
              </a:rPr>
            </a:br>
            <a:endParaRPr lang="ru-RU" sz="2000" dirty="0"/>
          </a:p>
        </p:txBody>
      </p:sp>
      <p:sp>
        <p:nvSpPr>
          <p:cNvPr id="3" name="Объект 2"/>
          <p:cNvSpPr>
            <a:spLocks noGrp="1"/>
          </p:cNvSpPr>
          <p:nvPr>
            <p:ph idx="1"/>
          </p:nvPr>
        </p:nvSpPr>
        <p:spPr>
          <a:xfrm>
            <a:off x="727802" y="1123721"/>
            <a:ext cx="7886700" cy="3690780"/>
          </a:xfrm>
          <a:solidFill>
            <a:schemeClr val="accent4">
              <a:lumMod val="20000"/>
              <a:lumOff val="80000"/>
            </a:schemeClr>
          </a:solidFill>
        </p:spPr>
        <p:txBody>
          <a:bodyPr>
            <a:normAutofit fontScale="25000" lnSpcReduction="20000"/>
          </a:bodyPr>
          <a:lstStyle/>
          <a:p>
            <a:pPr marL="0" indent="0" fontAlgn="base">
              <a:buNone/>
            </a:pPr>
            <a:endParaRPr lang="en-US" b="1" dirty="0">
              <a:solidFill>
                <a:srgbClr val="333333"/>
              </a:solidFill>
              <a:latin typeface="inherit"/>
            </a:endParaRPr>
          </a:p>
          <a:p>
            <a:pPr fontAlgn="base">
              <a:lnSpc>
                <a:spcPct val="170000"/>
              </a:lnSpc>
            </a:pPr>
            <a:r>
              <a:rPr lang="en-US" sz="4800" dirty="0">
                <a:solidFill>
                  <a:srgbClr val="333333"/>
                </a:solidFill>
                <a:latin typeface="Arial" panose="020B0604020202020204" pitchFamily="34" charset="0"/>
                <a:cs typeface="Arial" panose="020B0604020202020204" pitchFamily="34" charset="0"/>
              </a:rPr>
              <a:t>14 December 2018 -- WHO is establishing a global multi-disciplinary expert panel to examine the scientific, ethical, social and legal challenges associated with human genome editing (both somatic and germ cell). The panel will review the current literature on the state of the research and its applications, and societal attitudes towards the different uses of this technology. WHO will then receive advice from the panel on appropriate oversight and governance mechanisms, both at the national and global level. Core to this work will be understanding how to promote transparency and trustworthy practices and how to ensure appropriate risk/benefit assessments are performed prior to any decision on authorization.</a:t>
            </a:r>
          </a:p>
          <a:p>
            <a:pPr fontAlgn="base">
              <a:lnSpc>
                <a:spcPct val="170000"/>
              </a:lnSpc>
            </a:pPr>
            <a:r>
              <a:rPr lang="en-US" sz="4800" dirty="0">
                <a:solidFill>
                  <a:srgbClr val="FF0000"/>
                </a:solidFill>
                <a:latin typeface="Arial" panose="020B0604020202020204" pitchFamily="34" charset="0"/>
                <a:cs typeface="Arial" panose="020B0604020202020204" pitchFamily="34" charset="0"/>
              </a:rPr>
              <a:t>The recent application of tools such as CRISPR-Cas9 to edit the human genome have highlighted the need for the development of standards in this area</a:t>
            </a:r>
            <a:r>
              <a:rPr lang="en-US" sz="4800" dirty="0">
                <a:solidFill>
                  <a:srgbClr val="333333"/>
                </a:solidFill>
                <a:latin typeface="Arial" panose="020B0604020202020204" pitchFamily="34" charset="0"/>
                <a:cs typeface="Arial" panose="020B0604020202020204" pitchFamily="34" charset="0"/>
              </a:rPr>
              <a:t>. WHO’s expert working group will work in a consultative manner and build on existing initiatives. As WHO proceeds, we are liaising with relevant UN and other international agencies, and are in communication with Academies of Science and Medicine as well as with bodies that have produced previous reports.</a:t>
            </a:r>
          </a:p>
          <a:p>
            <a:pPr>
              <a:lnSpc>
                <a:spcPct val="170000"/>
              </a:lnSpc>
            </a:pPr>
            <a:endParaRPr lang="ru-RU" sz="2400" dirty="0"/>
          </a:p>
        </p:txBody>
      </p:sp>
    </p:spTree>
    <p:extLst>
      <p:ext uri="{BB962C8B-B14F-4D97-AF65-F5344CB8AC3E}">
        <p14:creationId xmlns:p14="http://schemas.microsoft.com/office/powerpoint/2010/main" val="1723875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21338" y="1"/>
            <a:ext cx="8331103" cy="468516"/>
          </a:xfrm>
        </p:spPr>
        <p:txBody>
          <a:bodyPr>
            <a:normAutofit/>
          </a:bodyPr>
          <a:lstStyle/>
          <a:p>
            <a:r>
              <a:rPr lang="ru-RU" altLang="ru-RU" sz="1800" b="1" dirty="0">
                <a:solidFill>
                  <a:srgbClr val="002060"/>
                </a:solidFill>
              </a:rPr>
              <a:t>Конец эволюции человека? От естественного отбора к отбору инструментальному </a:t>
            </a:r>
          </a:p>
        </p:txBody>
      </p:sp>
      <p:sp>
        <p:nvSpPr>
          <p:cNvPr id="14339" name="Rectangle 3"/>
          <p:cNvSpPr>
            <a:spLocks noGrp="1" noChangeArrowheads="1"/>
          </p:cNvSpPr>
          <p:nvPr>
            <p:ph idx="1"/>
          </p:nvPr>
        </p:nvSpPr>
        <p:spPr>
          <a:xfrm>
            <a:off x="395062" y="518994"/>
            <a:ext cx="8248736" cy="2282045"/>
          </a:xfrm>
          <a:solidFill>
            <a:schemeClr val="accent4">
              <a:lumMod val="20000"/>
              <a:lumOff val="80000"/>
            </a:schemeClr>
          </a:solidFill>
          <a:ln w="3175">
            <a:noFill/>
          </a:ln>
        </p:spPr>
        <p:txBody>
          <a:bodyPr>
            <a:normAutofit fontScale="92500" lnSpcReduction="10000"/>
          </a:bodyPr>
          <a:lstStyle/>
          <a:p>
            <a:pPr marL="0" indent="0">
              <a:lnSpc>
                <a:spcPct val="110000"/>
              </a:lnSpc>
              <a:buNone/>
              <a:defRPr/>
            </a:pPr>
            <a:endParaRPr lang="ru-RU" altLang="ru-RU" sz="1400" dirty="0"/>
          </a:p>
          <a:p>
            <a:pPr marL="0" indent="0">
              <a:lnSpc>
                <a:spcPct val="110000"/>
              </a:lnSpc>
              <a:buNone/>
              <a:defRPr/>
            </a:pPr>
            <a:r>
              <a:rPr lang="ru-RU" altLang="ru-RU" sz="1400" dirty="0"/>
              <a:t>«Такого рода борьба с дурной наследственностью  в руках неосторожной власти может стать страшным орудием борьбы со всеми уклоняющимися в сторону от посредственности и … может привести к … ухудшению наследственности».</a:t>
            </a:r>
            <a:br>
              <a:rPr lang="ru-RU" altLang="ru-RU" sz="1400" dirty="0"/>
            </a:br>
            <a:r>
              <a:rPr lang="ru-RU" altLang="ru-RU" sz="1400" dirty="0"/>
              <a:t>«Величайшей и </a:t>
            </a:r>
            <a:r>
              <a:rPr lang="ru-RU" altLang="ru-RU" sz="1400" b="1" dirty="0"/>
              <a:t>наиболее ценной особенностью  человеческой расы является именно огромное разнообразие ее генотипов, обеспечивающих прогрессивную эволюцию человека </a:t>
            </a:r>
            <a:r>
              <a:rPr lang="ru-RU" altLang="ru-RU" sz="1400" dirty="0"/>
              <a:t>при самых разнородных случайностях ее неведомого нам будущего».</a:t>
            </a:r>
            <a:br>
              <a:rPr lang="ru-RU" altLang="ru-RU" sz="1400" dirty="0"/>
            </a:br>
            <a:r>
              <a:rPr lang="ru-RU" altLang="ru-RU" sz="1400" dirty="0"/>
              <a:t>										</a:t>
            </a:r>
            <a:r>
              <a:rPr lang="ru-RU" altLang="ru-RU" sz="1400" b="1" dirty="0"/>
              <a:t> </a:t>
            </a:r>
            <a:r>
              <a:rPr lang="ru-RU" altLang="ru-RU" sz="1400" b="1" i="1" dirty="0"/>
              <a:t>Н.К. Кольцов. </a:t>
            </a:r>
            <a:r>
              <a:rPr lang="ru-RU" altLang="ru-RU" sz="1400" i="1" dirty="0"/>
              <a:t>Улучшение человеческой породы. Речь на годичном заседании  Русского евгенического общества </a:t>
            </a:r>
          </a:p>
          <a:p>
            <a:pPr marL="0" indent="0" algn="r">
              <a:lnSpc>
                <a:spcPct val="80000"/>
              </a:lnSpc>
              <a:buNone/>
              <a:defRPr/>
            </a:pPr>
            <a:r>
              <a:rPr lang="ru-RU" altLang="ru-RU" sz="1400" i="1" dirty="0"/>
              <a:t>20 октября 1924 г.</a:t>
            </a:r>
          </a:p>
          <a:p>
            <a:pPr marL="0" indent="0" algn="r">
              <a:lnSpc>
                <a:spcPct val="80000"/>
              </a:lnSpc>
              <a:buNone/>
              <a:defRPr/>
            </a:pPr>
            <a:endParaRPr lang="ru-RU" altLang="ru-RU" sz="1400" i="1" dirty="0"/>
          </a:p>
          <a:p>
            <a:pPr marL="0" indent="0" algn="r">
              <a:lnSpc>
                <a:spcPct val="80000"/>
              </a:lnSpc>
              <a:buNone/>
              <a:defRPr/>
            </a:pPr>
            <a:endParaRPr lang="ru-RU" altLang="ru-RU" sz="1400" i="1" dirty="0"/>
          </a:p>
          <a:p>
            <a:pPr marL="0" indent="0" algn="r">
              <a:lnSpc>
                <a:spcPct val="80000"/>
              </a:lnSpc>
              <a:buNone/>
              <a:defRPr/>
            </a:pPr>
            <a:endParaRPr lang="ru-RU" altLang="ru-RU" sz="1400" i="1" dirty="0"/>
          </a:p>
          <a:p>
            <a:pPr marL="0" indent="0" algn="r">
              <a:lnSpc>
                <a:spcPct val="80000"/>
              </a:lnSpc>
              <a:buNone/>
              <a:defRPr/>
            </a:pPr>
            <a:endParaRPr lang="ru-RU" altLang="ru-RU" sz="1400" i="1" dirty="0"/>
          </a:p>
          <a:p>
            <a:pPr marL="0" indent="0" algn="r">
              <a:lnSpc>
                <a:spcPct val="80000"/>
              </a:lnSpc>
              <a:buNone/>
              <a:defRPr/>
            </a:pPr>
            <a:endParaRPr lang="ru-RU" altLang="ru-RU" sz="1400" i="1" dirty="0"/>
          </a:p>
        </p:txBody>
      </p:sp>
      <p:sp>
        <p:nvSpPr>
          <p:cNvPr id="4" name="Прямоугольник 3"/>
          <p:cNvSpPr/>
          <p:nvPr/>
        </p:nvSpPr>
        <p:spPr>
          <a:xfrm>
            <a:off x="131887" y="4510460"/>
            <a:ext cx="8790110" cy="530915"/>
          </a:xfrm>
          <a:prstGeom prst="rect">
            <a:avLst/>
          </a:prstGeom>
        </p:spPr>
        <p:txBody>
          <a:bodyPr wrap="square" lIns="68570" tIns="34289" rIns="68570" bIns="34289">
            <a:spAutoFit/>
          </a:bodyPr>
          <a:lstStyle/>
          <a:p>
            <a:r>
              <a:rPr lang="ru-RU" sz="1500" b="1" dirty="0">
                <a:solidFill>
                  <a:srgbClr val="005426"/>
                </a:solidFill>
              </a:rPr>
              <a:t>	Сейчас невозможно предсказать, какие особенности генома могут оказаться полезными в 		условиях непредсказуемого экологического и технологического будущего </a:t>
            </a:r>
          </a:p>
        </p:txBody>
      </p:sp>
      <p:sp>
        <p:nvSpPr>
          <p:cNvPr id="1025" name="Rectangle 1"/>
          <p:cNvSpPr>
            <a:spLocks noChangeArrowheads="1"/>
          </p:cNvSpPr>
          <p:nvPr/>
        </p:nvSpPr>
        <p:spPr bwMode="auto">
          <a:xfrm>
            <a:off x="388346" y="2849958"/>
            <a:ext cx="8255451" cy="1604284"/>
          </a:xfrm>
          <a:prstGeom prst="rect">
            <a:avLst/>
          </a:prstGeom>
          <a:solidFill>
            <a:schemeClr val="accent3">
              <a:lumMod val="20000"/>
              <a:lumOff val="80000"/>
            </a:schemeClr>
          </a:solidFill>
          <a:ln w="3175">
            <a:solidFill>
              <a:srgbClr val="04AC78"/>
            </a:solidFill>
            <a:miter lim="800000"/>
            <a:headEnd/>
            <a:tailEnd/>
          </a:ln>
          <a:effectLst/>
        </p:spPr>
        <p:txBody>
          <a:bodyPr vert="horz" wrap="square" lIns="68570" tIns="34289" rIns="68570" bIns="34289" numCol="1" anchor="ctr" anchorCtr="0" compatLnSpc="1">
            <a:prstTxWarp prst="textNoShape">
              <a:avLst/>
            </a:prstTxWarp>
            <a:spAutoFit/>
          </a:bodyPr>
          <a:lstStyle/>
          <a:p>
            <a:pPr fontAlgn="base">
              <a:spcBef>
                <a:spcPct val="0"/>
              </a:spcBef>
              <a:spcAft>
                <a:spcPct val="0"/>
              </a:spcAft>
            </a:pPr>
            <a:r>
              <a:rPr kumimoji="0" lang="ru-RU" b="0" u="none" strike="noStrike" cap="none" normalizeH="0" baseline="0" dirty="0" smtClean="0">
                <a:ln>
                  <a:noFill/>
                </a:ln>
                <a:effectLst/>
                <a:ea typeface="Times New Roman" pitchFamily="18" charset="0"/>
                <a:cs typeface="Arial" pitchFamily="34" charset="0"/>
              </a:rPr>
              <a:t>По-видимому</a:t>
            </a:r>
            <a:r>
              <a:rPr kumimoji="0" lang="ru-RU" b="1" u="none" strike="noStrike" cap="none" normalizeH="0" baseline="0" dirty="0" smtClean="0">
                <a:ln>
                  <a:noFill/>
                </a:ln>
                <a:effectLst/>
                <a:ea typeface="Times New Roman" pitchFamily="18" charset="0"/>
                <a:cs typeface="Arial" pitchFamily="34" charset="0"/>
              </a:rPr>
              <a:t>, для человека эволюция завершилась, потому что практически перестали действовать факторы естественного отбора.</a:t>
            </a:r>
            <a:r>
              <a:rPr kumimoji="0" lang="ru-RU" b="0" u="none" strike="noStrike" cap="none" normalizeH="0" baseline="0" dirty="0" smtClean="0">
                <a:ln>
                  <a:noFill/>
                </a:ln>
                <a:effectLst/>
                <a:ea typeface="Times New Roman" pitchFamily="18" charset="0"/>
                <a:cs typeface="Arial" pitchFamily="34" charset="0"/>
              </a:rPr>
              <a:t> Как отбирать? По признаку более сильных мышц? По признаку более здорового сердца? Более умных? Нет, потому что у нас равные возможности для всех. Все имеют одинаковые шансы оставить потомство. …И это, наверное, справедливо, потому что таким образом </a:t>
            </a:r>
            <a:r>
              <a:rPr kumimoji="0" lang="ru-RU" b="1" u="none" strike="noStrike" cap="none" normalizeH="0" baseline="0" dirty="0" smtClean="0">
                <a:ln>
                  <a:noFill/>
                </a:ln>
                <a:effectLst/>
                <a:ea typeface="Times New Roman" pitchFamily="18" charset="0"/>
                <a:cs typeface="Arial" pitchFamily="34" charset="0"/>
              </a:rPr>
              <a:t>сохраняется максимальное генетическое разнообразие — на все случаи изменения среды обитания. Это и есть главное богатство вида.</a:t>
            </a:r>
            <a:endParaRPr kumimoji="0" lang="ru-RU" b="1" u="none" strike="noStrike" cap="none" normalizeH="0" baseline="0" dirty="0" smtClean="0">
              <a:ln>
                <a:noFill/>
              </a:ln>
              <a:effectLst/>
              <a:cs typeface="Arial" pitchFamily="34" charset="0"/>
            </a:endParaRPr>
          </a:p>
          <a:p>
            <a:pPr algn="r" eaLnBrk="0" fontAlgn="base" hangingPunct="0">
              <a:spcBef>
                <a:spcPct val="0"/>
              </a:spcBef>
              <a:spcAft>
                <a:spcPct val="0"/>
              </a:spcAft>
            </a:pPr>
            <a:r>
              <a:rPr kumimoji="0" lang="ru-RU" b="1" i="1" u="none" strike="noStrike" cap="none" normalizeH="0" baseline="0" dirty="0" smtClean="0">
                <a:ln>
                  <a:noFill/>
                </a:ln>
                <a:effectLst/>
                <a:ea typeface="Times New Roman" pitchFamily="18" charset="0"/>
                <a:cs typeface="Arial" pitchFamily="34" charset="0"/>
              </a:rPr>
              <a:t>А.Я.Каплан</a:t>
            </a:r>
            <a:endParaRPr kumimoji="0" lang="ru-RU" b="1" i="1" u="none" strike="noStrike" cap="none" normalizeH="0" baseline="0" dirty="0" smtClean="0">
              <a:ln>
                <a:noFill/>
              </a:ln>
              <a:effectLst/>
              <a:cs typeface="Arial" pitchFamily="34" charset="0"/>
            </a:endParaRPr>
          </a:p>
        </p:txBody>
      </p:sp>
    </p:spTree>
    <p:extLst>
      <p:ext uri="{BB962C8B-B14F-4D97-AF65-F5344CB8AC3E}">
        <p14:creationId xmlns:p14="http://schemas.microsoft.com/office/powerpoint/2010/main" val="19082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424" y="1008820"/>
            <a:ext cx="5145881" cy="386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TextBox 1"/>
          <p:cNvSpPr txBox="1">
            <a:spLocks noChangeArrowheads="1"/>
          </p:cNvSpPr>
          <p:nvPr/>
        </p:nvSpPr>
        <p:spPr bwMode="auto">
          <a:xfrm>
            <a:off x="2073424" y="434529"/>
            <a:ext cx="5144663" cy="439340"/>
          </a:xfrm>
          <a:prstGeom prst="rect">
            <a:avLst/>
          </a:prstGeom>
          <a:solidFill>
            <a:schemeClr val="accent4">
              <a:lumMod val="20000"/>
              <a:lumOff val="80000"/>
            </a:schemeClr>
          </a:solidFill>
          <a:ln>
            <a:noFill/>
          </a:ln>
        </p:spPr>
        <p:txBody>
          <a:bodyPr wrap="square"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0" fontAlgn="base" hangingPunct="0">
              <a:lnSpc>
                <a:spcPct val="100000"/>
              </a:lnSpc>
              <a:spcBef>
                <a:spcPct val="0"/>
              </a:spcBef>
              <a:spcAft>
                <a:spcPct val="0"/>
              </a:spcAft>
              <a:buFontTx/>
              <a:buNone/>
            </a:pPr>
            <a:r>
              <a:rPr lang="ru-RU" altLang="ru-RU" sz="2400" i="1" dirty="0">
                <a:solidFill>
                  <a:prstClr val="black"/>
                </a:solidFill>
                <a:latin typeface="Times New Roman" pitchFamily="18" charset="0"/>
                <a:cs typeface="Times New Roman" pitchFamily="18" charset="0"/>
              </a:rPr>
              <a:t>Благодарю за внимание!</a:t>
            </a:r>
          </a:p>
        </p:txBody>
      </p:sp>
    </p:spTree>
    <p:extLst>
      <p:ext uri="{BB962C8B-B14F-4D97-AF65-F5344CB8AC3E}">
        <p14:creationId xmlns:p14="http://schemas.microsoft.com/office/powerpoint/2010/main" val="679285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147148" y="3046336"/>
            <a:ext cx="2705622" cy="1700378"/>
          </a:xfrm>
          <a:prstGeom prst="rect">
            <a:avLst/>
          </a:prstGeom>
          <a:solidFill>
            <a:srgbClr val="FFBEB3"/>
          </a:solidFill>
          <a:ln w="31750">
            <a:solidFill>
              <a:srgbClr val="CB1E01"/>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8" name="Прямоугольник 7"/>
          <p:cNvSpPr/>
          <p:nvPr/>
        </p:nvSpPr>
        <p:spPr>
          <a:xfrm>
            <a:off x="3304267" y="3039547"/>
            <a:ext cx="2705622" cy="1700378"/>
          </a:xfrm>
          <a:prstGeom prst="rect">
            <a:avLst/>
          </a:prstGeom>
          <a:solidFill>
            <a:schemeClr val="accent2">
              <a:lumMod val="40000"/>
              <a:lumOff val="60000"/>
            </a:schemeClr>
          </a:solidFill>
          <a:ln w="317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7" name="Прямоугольник 6"/>
          <p:cNvSpPr/>
          <p:nvPr/>
        </p:nvSpPr>
        <p:spPr>
          <a:xfrm>
            <a:off x="421730" y="3032758"/>
            <a:ext cx="2705622" cy="1700378"/>
          </a:xfrm>
          <a:prstGeom prst="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2" name="Заголовок 1"/>
          <p:cNvSpPr>
            <a:spLocks noGrp="1"/>
          </p:cNvSpPr>
          <p:nvPr>
            <p:ph type="title"/>
          </p:nvPr>
        </p:nvSpPr>
        <p:spPr>
          <a:xfrm>
            <a:off x="570719" y="104743"/>
            <a:ext cx="8324313" cy="994172"/>
          </a:xfrm>
        </p:spPr>
        <p:txBody>
          <a:bodyPr>
            <a:normAutofit/>
          </a:bodyPr>
          <a:lstStyle/>
          <a:p>
            <a:pPr algn="ctr"/>
            <a:r>
              <a:rPr lang="ru-RU" sz="2100" b="1" dirty="0">
                <a:solidFill>
                  <a:srgbClr val="002060"/>
                </a:solidFill>
              </a:rPr>
              <a:t>Редактирование генома эмбрионов человека в исследовательских целях</a:t>
            </a:r>
          </a:p>
        </p:txBody>
      </p:sp>
      <p:sp>
        <p:nvSpPr>
          <p:cNvPr id="3" name="Объект 2"/>
          <p:cNvSpPr>
            <a:spLocks noGrp="1"/>
          </p:cNvSpPr>
          <p:nvPr>
            <p:ph idx="1"/>
          </p:nvPr>
        </p:nvSpPr>
        <p:spPr>
          <a:xfrm>
            <a:off x="966070" y="1138230"/>
            <a:ext cx="7886700" cy="1759156"/>
          </a:xfrm>
          <a:solidFill>
            <a:schemeClr val="accent4">
              <a:lumMod val="20000"/>
              <a:lumOff val="80000"/>
            </a:schemeClr>
          </a:solidFill>
        </p:spPr>
        <p:txBody>
          <a:bodyPr>
            <a:normAutofit/>
          </a:bodyPr>
          <a:lstStyle/>
          <a:p>
            <a:pPr marL="0" indent="0">
              <a:lnSpc>
                <a:spcPct val="100000"/>
              </a:lnSpc>
              <a:buNone/>
            </a:pPr>
            <a:r>
              <a:rPr lang="ru-RU" b="1" dirty="0" smtClean="0"/>
              <a:t>Цели подобных исследований: </a:t>
            </a:r>
          </a:p>
          <a:p>
            <a:pPr marL="385700" indent="-385700">
              <a:lnSpc>
                <a:spcPct val="100000"/>
              </a:lnSpc>
              <a:buAutoNum type="arabicPeriod"/>
            </a:pPr>
            <a:r>
              <a:rPr lang="ru-RU" sz="1500" dirty="0"/>
              <a:t>Подробные исследования нарушений раннего развития эмбрионов</a:t>
            </a:r>
          </a:p>
          <a:p>
            <a:pPr marL="385700" indent="-385700">
              <a:lnSpc>
                <a:spcPct val="100000"/>
              </a:lnSpc>
              <a:buAutoNum type="arabicPeriod"/>
            </a:pPr>
            <a:r>
              <a:rPr lang="ru-RU" sz="1500" dirty="0"/>
              <a:t>Поиск решения проблем имплантации эмбрионов и бесплодия</a:t>
            </a:r>
          </a:p>
          <a:p>
            <a:pPr marL="385700" indent="-385700">
              <a:lnSpc>
                <a:spcPct val="100000"/>
              </a:lnSpc>
              <a:buAutoNum type="arabicPeriod"/>
            </a:pPr>
            <a:r>
              <a:rPr lang="ru-RU" sz="1500" dirty="0"/>
              <a:t>Совершенствование вспомогательных репродуктивных технологий</a:t>
            </a:r>
          </a:p>
          <a:p>
            <a:pPr marL="385700" indent="-385700">
              <a:lnSpc>
                <a:spcPct val="100000"/>
              </a:lnSpc>
              <a:buAutoNum type="arabicPeriod"/>
            </a:pPr>
            <a:r>
              <a:rPr lang="ru-RU" sz="1500" dirty="0"/>
              <a:t>Разработка подходов профилактики и лечения заболеваний</a:t>
            </a:r>
          </a:p>
        </p:txBody>
      </p:sp>
      <p:sp>
        <p:nvSpPr>
          <p:cNvPr id="4" name="TextBox 3"/>
          <p:cNvSpPr txBox="1"/>
          <p:nvPr/>
        </p:nvSpPr>
        <p:spPr>
          <a:xfrm>
            <a:off x="516707" y="3259899"/>
            <a:ext cx="2480153" cy="1854354"/>
          </a:xfrm>
          <a:prstGeom prst="rect">
            <a:avLst/>
          </a:prstGeom>
          <a:noFill/>
        </p:spPr>
        <p:txBody>
          <a:bodyPr wrap="square" lIns="68570" tIns="34289" rIns="68570" bIns="34289" rtlCol="0">
            <a:spAutoFit/>
          </a:bodyPr>
          <a:lstStyle/>
          <a:p>
            <a:pPr algn="ctr"/>
            <a:r>
              <a:rPr lang="ru-RU" b="1" i="1" u="sng" dirty="0" smtClean="0"/>
              <a:t>РАЗРЕШЕНО</a:t>
            </a:r>
            <a:r>
              <a:rPr lang="ru-RU" b="1" i="1" dirty="0" smtClean="0"/>
              <a:t> РЕДАКТИРОВАНИЕ ГЕНОМА ЭМБРИОНОВ</a:t>
            </a:r>
          </a:p>
          <a:p>
            <a:pPr marL="214278" indent="-214278">
              <a:buFont typeface="Arial" panose="020B0604020202020204" pitchFamily="34" charset="0"/>
              <a:buChar char="•"/>
            </a:pPr>
            <a:r>
              <a:rPr lang="ru-RU" sz="1500" i="1" dirty="0"/>
              <a:t>США</a:t>
            </a:r>
          </a:p>
          <a:p>
            <a:pPr marL="214278" indent="-214278">
              <a:buFont typeface="Arial" panose="020B0604020202020204" pitchFamily="34" charset="0"/>
              <a:buChar char="•"/>
            </a:pPr>
            <a:r>
              <a:rPr lang="ru-RU" sz="1500" i="1" dirty="0"/>
              <a:t>Великобритания</a:t>
            </a:r>
          </a:p>
          <a:p>
            <a:pPr marL="214278" indent="-214278">
              <a:buFont typeface="Arial" panose="020B0604020202020204" pitchFamily="34" charset="0"/>
              <a:buChar char="•"/>
            </a:pPr>
            <a:r>
              <a:rPr lang="ru-RU" sz="1500" i="1" dirty="0"/>
              <a:t>Китай</a:t>
            </a:r>
          </a:p>
          <a:p>
            <a:pPr marL="214278" indent="-214278">
              <a:buFont typeface="Arial" panose="020B0604020202020204" pitchFamily="34" charset="0"/>
              <a:buChar char="•"/>
            </a:pPr>
            <a:r>
              <a:rPr lang="ru-RU" sz="1500" i="1" dirty="0"/>
              <a:t>Швеция</a:t>
            </a:r>
          </a:p>
          <a:p>
            <a:endParaRPr lang="ru-RU" dirty="0"/>
          </a:p>
        </p:txBody>
      </p:sp>
      <p:sp>
        <p:nvSpPr>
          <p:cNvPr id="5" name="TextBox 4"/>
          <p:cNvSpPr txBox="1"/>
          <p:nvPr/>
        </p:nvSpPr>
        <p:spPr>
          <a:xfrm>
            <a:off x="3325662" y="3259899"/>
            <a:ext cx="2376814" cy="1854354"/>
          </a:xfrm>
          <a:prstGeom prst="rect">
            <a:avLst/>
          </a:prstGeom>
          <a:noFill/>
        </p:spPr>
        <p:txBody>
          <a:bodyPr wrap="square" lIns="68570" tIns="34289" rIns="68570" bIns="34289" rtlCol="0">
            <a:spAutoFit/>
          </a:bodyPr>
          <a:lstStyle/>
          <a:p>
            <a:pPr algn="ctr"/>
            <a:r>
              <a:rPr lang="ru-RU" b="1" i="1" dirty="0" smtClean="0"/>
              <a:t>РЕДАКТИРОВАНИЕ ГЕНОМА ЭМБРИОНОВ </a:t>
            </a:r>
            <a:r>
              <a:rPr lang="ru-RU" b="1" i="1" u="sng" dirty="0" smtClean="0"/>
              <a:t>НЕ ЗАПРЕЩЕНО </a:t>
            </a:r>
          </a:p>
          <a:p>
            <a:pPr marL="214278" indent="-214278">
              <a:buFont typeface="Arial" panose="020B0604020202020204" pitchFamily="34" charset="0"/>
              <a:buChar char="•"/>
            </a:pPr>
            <a:r>
              <a:rPr lang="ru-RU" sz="1500" i="1" dirty="0"/>
              <a:t>Испания</a:t>
            </a:r>
          </a:p>
          <a:p>
            <a:pPr marL="214278" indent="-214278">
              <a:buFont typeface="Arial" panose="020B0604020202020204" pitchFamily="34" charset="0"/>
              <a:buChar char="•"/>
            </a:pPr>
            <a:r>
              <a:rPr lang="ru-RU" sz="1500" i="1" dirty="0"/>
              <a:t>Япония</a:t>
            </a:r>
          </a:p>
          <a:p>
            <a:pPr marL="214278" indent="-214278">
              <a:buFont typeface="Arial" panose="020B0604020202020204" pitchFamily="34" charset="0"/>
              <a:buChar char="•"/>
            </a:pPr>
            <a:endParaRPr lang="ru-RU" sz="1500" i="1" dirty="0"/>
          </a:p>
          <a:p>
            <a:pPr marL="214278" indent="-214278">
              <a:buFont typeface="Arial" panose="020B0604020202020204" pitchFamily="34" charset="0"/>
              <a:buChar char="•"/>
            </a:pPr>
            <a:r>
              <a:rPr lang="ru-RU" sz="1500" b="1" i="1" dirty="0">
                <a:solidFill>
                  <a:srgbClr val="FF0000"/>
                </a:solidFill>
              </a:rPr>
              <a:t>РОССИЯ ?</a:t>
            </a:r>
          </a:p>
          <a:p>
            <a:endParaRPr lang="ru-RU" dirty="0"/>
          </a:p>
        </p:txBody>
      </p:sp>
      <p:sp>
        <p:nvSpPr>
          <p:cNvPr id="6" name="TextBox 5"/>
          <p:cNvSpPr txBox="1"/>
          <p:nvPr/>
        </p:nvSpPr>
        <p:spPr>
          <a:xfrm>
            <a:off x="6147155" y="3259906"/>
            <a:ext cx="2696227" cy="1188785"/>
          </a:xfrm>
          <a:prstGeom prst="rect">
            <a:avLst/>
          </a:prstGeom>
          <a:noFill/>
        </p:spPr>
        <p:txBody>
          <a:bodyPr wrap="square" lIns="68570" tIns="34289" rIns="68570" bIns="34289" rtlCol="0">
            <a:spAutoFit/>
          </a:bodyPr>
          <a:lstStyle/>
          <a:p>
            <a:r>
              <a:rPr lang="ru-RU" b="1" i="1" u="sng" dirty="0" smtClean="0"/>
              <a:t>ЗАПРЕЩЕНО</a:t>
            </a:r>
            <a:r>
              <a:rPr lang="ru-RU" b="1" i="1" dirty="0" smtClean="0"/>
              <a:t> ИСПОЛЬЗОВАНИЕ ЭМБРИОНОВ  </a:t>
            </a:r>
          </a:p>
          <a:p>
            <a:pPr marL="214278" indent="-214278">
              <a:buFont typeface="Arial" panose="020B0604020202020204" pitchFamily="34" charset="0"/>
              <a:buChar char="•"/>
            </a:pPr>
            <a:r>
              <a:rPr lang="ru-RU" sz="1500" i="1" dirty="0"/>
              <a:t>Германия</a:t>
            </a:r>
          </a:p>
          <a:p>
            <a:pPr marL="214278" indent="-214278">
              <a:buFont typeface="Arial" panose="020B0604020202020204" pitchFamily="34" charset="0"/>
              <a:buChar char="•"/>
            </a:pPr>
            <a:r>
              <a:rPr lang="ru-RU" sz="1500" i="1" dirty="0"/>
              <a:t>Швейцария</a:t>
            </a:r>
          </a:p>
          <a:p>
            <a:endParaRPr lang="ru-RU" dirty="0"/>
          </a:p>
        </p:txBody>
      </p:sp>
      <p:sp>
        <p:nvSpPr>
          <p:cNvPr id="10" name="Прямоугольник 9"/>
          <p:cNvSpPr/>
          <p:nvPr/>
        </p:nvSpPr>
        <p:spPr>
          <a:xfrm>
            <a:off x="165052" y="4843424"/>
            <a:ext cx="8790110" cy="300083"/>
          </a:xfrm>
          <a:prstGeom prst="rect">
            <a:avLst/>
          </a:prstGeom>
        </p:spPr>
        <p:txBody>
          <a:bodyPr wrap="square" lIns="68570" tIns="34289" rIns="68570" bIns="34289">
            <a:spAutoFit/>
          </a:bodyPr>
          <a:lstStyle/>
          <a:p>
            <a:r>
              <a:rPr lang="ru-RU" sz="1500" b="1" dirty="0">
                <a:solidFill>
                  <a:srgbClr val="005426"/>
                </a:solidFill>
              </a:rPr>
              <a:t>Целесообразно выработать единую международную политику в отношении использования эмбрионов</a:t>
            </a:r>
          </a:p>
        </p:txBody>
      </p:sp>
    </p:spTree>
    <p:extLst>
      <p:ext uri="{BB962C8B-B14F-4D97-AF65-F5344CB8AC3E}">
        <p14:creationId xmlns:p14="http://schemas.microsoft.com/office/powerpoint/2010/main" val="27368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762"/>
            <a:ext cx="6858000" cy="516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303464" y="3808413"/>
            <a:ext cx="2132012" cy="66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1953</a:t>
            </a:r>
          </a:p>
          <a:p>
            <a:pPr algn="ctr" defTabSz="914288" fontAlgn="base">
              <a:spcBef>
                <a:spcPct val="0"/>
              </a:spcBef>
              <a:spcAft>
                <a:spcPct val="0"/>
              </a:spcAft>
              <a:defRPr/>
            </a:pPr>
            <a:r>
              <a:rPr lang="ru-RU" sz="1200" b="1" dirty="0">
                <a:solidFill>
                  <a:srgbClr val="000000"/>
                </a:solidFill>
              </a:rPr>
              <a:t>Расшифровка структуры ДНК</a:t>
            </a:r>
          </a:p>
        </p:txBody>
      </p:sp>
      <p:sp>
        <p:nvSpPr>
          <p:cNvPr id="4" name="Прямоугольник 3"/>
          <p:cNvSpPr/>
          <p:nvPr/>
        </p:nvSpPr>
        <p:spPr>
          <a:xfrm>
            <a:off x="3578228" y="3113094"/>
            <a:ext cx="2106613" cy="5937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1998 г.</a:t>
            </a:r>
          </a:p>
          <a:p>
            <a:pPr algn="ctr" defTabSz="914288" fontAlgn="base">
              <a:spcBef>
                <a:spcPct val="0"/>
              </a:spcBef>
              <a:spcAft>
                <a:spcPct val="0"/>
              </a:spcAft>
              <a:defRPr/>
            </a:pPr>
            <a:r>
              <a:rPr lang="ru-RU" sz="1200" b="1" dirty="0">
                <a:solidFill>
                  <a:srgbClr val="000000"/>
                </a:solidFill>
              </a:rPr>
              <a:t>Открытие эмбриональных стволовых клеток человека</a:t>
            </a:r>
          </a:p>
        </p:txBody>
      </p:sp>
      <p:sp>
        <p:nvSpPr>
          <p:cNvPr id="5" name="Прямоугольник 4"/>
          <p:cNvSpPr/>
          <p:nvPr/>
        </p:nvSpPr>
        <p:spPr>
          <a:xfrm>
            <a:off x="4581531" y="1984381"/>
            <a:ext cx="2212975" cy="606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2006 г.</a:t>
            </a:r>
          </a:p>
          <a:p>
            <a:pPr algn="ctr" defTabSz="914288" fontAlgn="base">
              <a:spcBef>
                <a:spcPct val="0"/>
              </a:spcBef>
              <a:spcAft>
                <a:spcPct val="0"/>
              </a:spcAft>
              <a:defRPr/>
            </a:pPr>
            <a:r>
              <a:rPr lang="ru-RU" sz="1200" b="1" dirty="0">
                <a:solidFill>
                  <a:srgbClr val="000000"/>
                </a:solidFill>
              </a:rPr>
              <a:t>Открытие плюрипотентных клеток человека</a:t>
            </a:r>
          </a:p>
        </p:txBody>
      </p:sp>
      <p:sp>
        <p:nvSpPr>
          <p:cNvPr id="6" name="Прямоугольник 5"/>
          <p:cNvSpPr/>
          <p:nvPr/>
        </p:nvSpPr>
        <p:spPr>
          <a:xfrm>
            <a:off x="5927725" y="788990"/>
            <a:ext cx="2082800" cy="56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2013 г.</a:t>
            </a:r>
          </a:p>
          <a:p>
            <a:pPr algn="ctr" defTabSz="914288" fontAlgn="base">
              <a:spcBef>
                <a:spcPct val="0"/>
              </a:spcBef>
              <a:spcAft>
                <a:spcPct val="0"/>
              </a:spcAft>
              <a:defRPr/>
            </a:pPr>
            <a:r>
              <a:rPr lang="ru-RU" sz="1200" b="1" dirty="0">
                <a:solidFill>
                  <a:srgbClr val="000000"/>
                </a:solidFill>
              </a:rPr>
              <a:t>Редактирование генома </a:t>
            </a:r>
            <a:r>
              <a:rPr lang="ru-RU" sz="1200" b="1" dirty="0" err="1">
                <a:solidFill>
                  <a:srgbClr val="000000"/>
                </a:solidFill>
              </a:rPr>
              <a:t>эукариотических</a:t>
            </a:r>
            <a:r>
              <a:rPr lang="ru-RU" sz="1200" b="1" dirty="0">
                <a:solidFill>
                  <a:srgbClr val="000000"/>
                </a:solidFill>
              </a:rPr>
              <a:t> клеток</a:t>
            </a:r>
          </a:p>
        </p:txBody>
      </p:sp>
      <p:sp>
        <p:nvSpPr>
          <p:cNvPr id="7" name="Прямоугольник 6"/>
          <p:cNvSpPr/>
          <p:nvPr/>
        </p:nvSpPr>
        <p:spPr>
          <a:xfrm>
            <a:off x="5094294" y="1436694"/>
            <a:ext cx="2052637" cy="5095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2010 г.</a:t>
            </a:r>
          </a:p>
          <a:p>
            <a:pPr algn="ctr" defTabSz="914288" fontAlgn="base">
              <a:spcBef>
                <a:spcPct val="0"/>
              </a:spcBef>
              <a:spcAft>
                <a:spcPct val="0"/>
              </a:spcAft>
              <a:defRPr/>
            </a:pPr>
            <a:r>
              <a:rPr lang="ru-RU" sz="1200" b="1" dirty="0">
                <a:solidFill>
                  <a:srgbClr val="000000"/>
                </a:solidFill>
              </a:rPr>
              <a:t>Первый синтетический геном</a:t>
            </a:r>
          </a:p>
        </p:txBody>
      </p:sp>
      <p:sp>
        <p:nvSpPr>
          <p:cNvPr id="8" name="Прямоугольник 7"/>
          <p:cNvSpPr/>
          <p:nvPr/>
        </p:nvSpPr>
        <p:spPr>
          <a:xfrm>
            <a:off x="6056315" y="125413"/>
            <a:ext cx="1944687"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2017 г.</a:t>
            </a:r>
          </a:p>
          <a:p>
            <a:pPr algn="ctr" defTabSz="914288" fontAlgn="base">
              <a:spcBef>
                <a:spcPct val="0"/>
              </a:spcBef>
              <a:spcAft>
                <a:spcPct val="0"/>
              </a:spcAft>
              <a:defRPr/>
            </a:pPr>
            <a:r>
              <a:rPr lang="ru-RU" sz="1200" b="1" dirty="0">
                <a:solidFill>
                  <a:srgbClr val="000000"/>
                </a:solidFill>
              </a:rPr>
              <a:t>Редактирование генома эмбриона человека </a:t>
            </a:r>
          </a:p>
        </p:txBody>
      </p:sp>
      <p:sp>
        <p:nvSpPr>
          <p:cNvPr id="11" name="Прямоугольник 10"/>
          <p:cNvSpPr/>
          <p:nvPr/>
        </p:nvSpPr>
        <p:spPr>
          <a:xfrm>
            <a:off x="4167194" y="2595569"/>
            <a:ext cx="2484437" cy="46513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2001г.</a:t>
            </a:r>
          </a:p>
          <a:p>
            <a:pPr algn="ctr" defTabSz="914288" fontAlgn="base">
              <a:spcBef>
                <a:spcPct val="0"/>
              </a:spcBef>
              <a:spcAft>
                <a:spcPct val="0"/>
              </a:spcAft>
              <a:defRPr/>
            </a:pPr>
            <a:r>
              <a:rPr lang="ru-RU" sz="1200" b="1" dirty="0">
                <a:solidFill>
                  <a:srgbClr val="000000"/>
                </a:solidFill>
              </a:rPr>
              <a:t>Расшифровка генома человека</a:t>
            </a:r>
          </a:p>
        </p:txBody>
      </p:sp>
      <p:sp>
        <p:nvSpPr>
          <p:cNvPr id="13" name="Прямоугольник 12"/>
          <p:cNvSpPr/>
          <p:nvPr/>
        </p:nvSpPr>
        <p:spPr>
          <a:xfrm>
            <a:off x="1331915" y="4475163"/>
            <a:ext cx="2105025" cy="59531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defTabSz="914288" fontAlgn="base">
              <a:spcBef>
                <a:spcPct val="0"/>
              </a:spcBef>
              <a:spcAft>
                <a:spcPct val="0"/>
              </a:spcAft>
              <a:defRPr/>
            </a:pPr>
            <a:r>
              <a:rPr lang="ru-RU" sz="1200" b="1" dirty="0">
                <a:solidFill>
                  <a:srgbClr val="000000"/>
                </a:solidFill>
              </a:rPr>
              <a:t>1933 г.</a:t>
            </a:r>
          </a:p>
          <a:p>
            <a:pPr algn="ctr" defTabSz="914288" fontAlgn="base">
              <a:spcBef>
                <a:spcPct val="0"/>
              </a:spcBef>
              <a:spcAft>
                <a:spcPct val="0"/>
              </a:spcAft>
              <a:defRPr/>
            </a:pPr>
            <a:r>
              <a:rPr lang="ru-RU" sz="1200" b="1" dirty="0">
                <a:solidFill>
                  <a:srgbClr val="000000"/>
                </a:solidFill>
              </a:rPr>
              <a:t>Роль хромосом в наследственности</a:t>
            </a:r>
          </a:p>
        </p:txBody>
      </p:sp>
      <p:pic>
        <p:nvPicPr>
          <p:cNvPr id="104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990" y="336556"/>
            <a:ext cx="29035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372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42" y="117981"/>
            <a:ext cx="8387828" cy="656400"/>
          </a:xfrm>
        </p:spPr>
        <p:txBody>
          <a:bodyPr>
            <a:noAutofit/>
          </a:bodyPr>
          <a:lstStyle/>
          <a:p>
            <a:pPr algn="ctr"/>
            <a:r>
              <a:rPr lang="ru-RU" sz="2400" b="1" dirty="0">
                <a:solidFill>
                  <a:srgbClr val="002060"/>
                </a:solidFill>
              </a:rPr>
              <a:t>Используемые системы редактирования генома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432" y="728626"/>
            <a:ext cx="2300133" cy="1371986"/>
          </a:xfrm>
          <a:prstGeom prst="rect">
            <a:avLst/>
          </a:prstGeom>
        </p:spPr>
      </p:pic>
      <p:sp>
        <p:nvSpPr>
          <p:cNvPr id="5" name="TextBox 4"/>
          <p:cNvSpPr txBox="1"/>
          <p:nvPr/>
        </p:nvSpPr>
        <p:spPr>
          <a:xfrm>
            <a:off x="-42556" y="1079551"/>
            <a:ext cx="1807752" cy="727121"/>
          </a:xfrm>
          <a:prstGeom prst="rect">
            <a:avLst/>
          </a:prstGeom>
          <a:noFill/>
        </p:spPr>
        <p:txBody>
          <a:bodyPr wrap="none" lIns="68570" tIns="34289" rIns="68570" bIns="34289" rtlCol="0">
            <a:spAutoFit/>
          </a:bodyPr>
          <a:lstStyle/>
          <a:p>
            <a:pPr algn="ctr"/>
            <a:r>
              <a:rPr lang="en-US" dirty="0" smtClean="0"/>
              <a:t>ZFN </a:t>
            </a:r>
          </a:p>
          <a:p>
            <a:pPr algn="ctr"/>
            <a:r>
              <a:rPr lang="ru-RU" dirty="0" smtClean="0"/>
              <a:t>Нуклеазы на основе </a:t>
            </a:r>
          </a:p>
          <a:p>
            <a:pPr algn="ctr"/>
            <a:r>
              <a:rPr lang="ru-RU" dirty="0" smtClean="0"/>
              <a:t>«цинковых пальцев» </a:t>
            </a:r>
            <a:endParaRPr lang="ru-RU" dirty="0"/>
          </a:p>
        </p:txBody>
      </p:sp>
      <p:sp>
        <p:nvSpPr>
          <p:cNvPr id="6" name="TextBox 5"/>
          <p:cNvSpPr txBox="1"/>
          <p:nvPr/>
        </p:nvSpPr>
        <p:spPr>
          <a:xfrm>
            <a:off x="46401" y="2542714"/>
            <a:ext cx="1745908" cy="727121"/>
          </a:xfrm>
          <a:prstGeom prst="rect">
            <a:avLst/>
          </a:prstGeom>
          <a:noFill/>
        </p:spPr>
        <p:txBody>
          <a:bodyPr wrap="none" lIns="68570" tIns="34289" rIns="68570" bIns="34289" rtlCol="0">
            <a:spAutoFit/>
          </a:bodyPr>
          <a:lstStyle/>
          <a:p>
            <a:pPr algn="ctr"/>
            <a:r>
              <a:rPr lang="en-US" dirty="0" smtClean="0"/>
              <a:t>TALEN </a:t>
            </a:r>
          </a:p>
          <a:p>
            <a:pPr algn="ctr"/>
            <a:r>
              <a:rPr lang="ru-RU" dirty="0" smtClean="0"/>
              <a:t>Нуклеазы на</a:t>
            </a:r>
            <a:r>
              <a:rPr lang="ru-RU" dirty="0"/>
              <a:t> </a:t>
            </a:r>
            <a:r>
              <a:rPr lang="ru-RU" dirty="0" smtClean="0"/>
              <a:t>основе </a:t>
            </a:r>
          </a:p>
          <a:p>
            <a:pPr algn="ctr"/>
            <a:r>
              <a:rPr lang="ru-RU" dirty="0" smtClean="0"/>
              <a:t>белков </a:t>
            </a:r>
            <a:r>
              <a:rPr lang="en-US" dirty="0" smtClean="0"/>
              <a:t>TALE</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432" y="2334375"/>
            <a:ext cx="2300133" cy="964553"/>
          </a:xfrm>
          <a:prstGeom prst="rect">
            <a:avLst/>
          </a:prstGeom>
        </p:spPr>
      </p:pic>
      <p:sp>
        <p:nvSpPr>
          <p:cNvPr id="9" name="TextBox 8"/>
          <p:cNvSpPr txBox="1"/>
          <p:nvPr/>
        </p:nvSpPr>
        <p:spPr>
          <a:xfrm>
            <a:off x="357397" y="3986841"/>
            <a:ext cx="1065434" cy="288539"/>
          </a:xfrm>
          <a:prstGeom prst="rect">
            <a:avLst/>
          </a:prstGeom>
          <a:noFill/>
        </p:spPr>
        <p:txBody>
          <a:bodyPr wrap="none" lIns="68570" tIns="34289" rIns="68570" bIns="34289" rtlCol="0">
            <a:spAutoFit/>
          </a:bodyPr>
          <a:lstStyle/>
          <a:p>
            <a:pPr algn="ctr"/>
            <a:r>
              <a:rPr lang="en-US" dirty="0" smtClean="0"/>
              <a:t>CRISPR-Cas9</a:t>
            </a:r>
            <a:endParaRPr lang="ru-RU" dirty="0"/>
          </a:p>
        </p:txBody>
      </p:sp>
      <p:pic>
        <p:nvPicPr>
          <p:cNvPr id="10" name="Рисунок 9"/>
          <p:cNvPicPr>
            <a:picLocks noChangeAspect="1"/>
          </p:cNvPicPr>
          <p:nvPr/>
        </p:nvPicPr>
        <p:blipFill>
          <a:blip r:embed="rId4" cstate="print"/>
          <a:stretch>
            <a:fillRect/>
          </a:stretch>
        </p:blipFill>
        <p:spPr>
          <a:xfrm>
            <a:off x="1602217" y="3384835"/>
            <a:ext cx="2449355" cy="1175180"/>
          </a:xfrm>
          <a:prstGeom prst="rect">
            <a:avLst/>
          </a:prstGeom>
        </p:spPr>
      </p:pic>
      <p:sp>
        <p:nvSpPr>
          <p:cNvPr id="11" name="TextBox 10"/>
          <p:cNvSpPr txBox="1"/>
          <p:nvPr/>
        </p:nvSpPr>
        <p:spPr>
          <a:xfrm>
            <a:off x="4771369" y="755685"/>
            <a:ext cx="876680" cy="288539"/>
          </a:xfrm>
          <a:prstGeom prst="rect">
            <a:avLst/>
          </a:prstGeom>
          <a:noFill/>
        </p:spPr>
        <p:txBody>
          <a:bodyPr wrap="none" lIns="68570" tIns="34289" rIns="68570" bIns="34289" rtlCol="0">
            <a:spAutoFit/>
          </a:bodyPr>
          <a:lstStyle/>
          <a:p>
            <a:pPr algn="ctr"/>
            <a:r>
              <a:rPr lang="ru-RU" dirty="0" smtClean="0"/>
              <a:t>Принцип </a:t>
            </a:r>
          </a:p>
        </p:txBody>
      </p:sp>
      <p:sp>
        <p:nvSpPr>
          <p:cNvPr id="12" name="TextBox 11"/>
          <p:cNvSpPr txBox="1"/>
          <p:nvPr/>
        </p:nvSpPr>
        <p:spPr>
          <a:xfrm>
            <a:off x="6081835" y="734868"/>
            <a:ext cx="1069040" cy="288539"/>
          </a:xfrm>
          <a:prstGeom prst="rect">
            <a:avLst/>
          </a:prstGeom>
          <a:noFill/>
        </p:spPr>
        <p:txBody>
          <a:bodyPr wrap="none" lIns="68570" tIns="34289" rIns="68570" bIns="34289" rtlCol="0">
            <a:spAutoFit/>
          </a:bodyPr>
          <a:lstStyle/>
          <a:p>
            <a:pPr algn="ctr"/>
            <a:r>
              <a:rPr lang="ru-RU" dirty="0" smtClean="0"/>
              <a:t>Недостатки </a:t>
            </a:r>
            <a:endParaRPr lang="ru-RU" dirty="0"/>
          </a:p>
        </p:txBody>
      </p:sp>
      <p:sp>
        <p:nvSpPr>
          <p:cNvPr id="13" name="TextBox 12"/>
          <p:cNvSpPr txBox="1"/>
          <p:nvPr/>
        </p:nvSpPr>
        <p:spPr>
          <a:xfrm>
            <a:off x="7483029" y="728633"/>
            <a:ext cx="1112417" cy="288539"/>
          </a:xfrm>
          <a:prstGeom prst="rect">
            <a:avLst/>
          </a:prstGeom>
          <a:noFill/>
        </p:spPr>
        <p:txBody>
          <a:bodyPr wrap="none" lIns="68570" tIns="34289" rIns="68570" bIns="34289" rtlCol="0">
            <a:spAutoFit/>
          </a:bodyPr>
          <a:lstStyle/>
          <a:p>
            <a:pPr algn="ctr"/>
            <a:r>
              <a:rPr lang="ru-RU" dirty="0" smtClean="0"/>
              <a:t>Достоинства</a:t>
            </a:r>
            <a:endParaRPr lang="ru-RU" dirty="0"/>
          </a:p>
        </p:txBody>
      </p:sp>
      <p:sp>
        <p:nvSpPr>
          <p:cNvPr id="14" name="Стрелка вниз 13"/>
          <p:cNvSpPr/>
          <p:nvPr/>
        </p:nvSpPr>
        <p:spPr>
          <a:xfrm>
            <a:off x="5129401" y="1109500"/>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5" name="Стрелка вниз 14"/>
          <p:cNvSpPr/>
          <p:nvPr/>
        </p:nvSpPr>
        <p:spPr>
          <a:xfrm>
            <a:off x="6511108" y="1109500"/>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6" name="Стрелка вниз 15"/>
          <p:cNvSpPr/>
          <p:nvPr/>
        </p:nvSpPr>
        <p:spPr>
          <a:xfrm>
            <a:off x="7933984" y="1100473"/>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9" name="TextBox 18"/>
          <p:cNvSpPr txBox="1"/>
          <p:nvPr/>
        </p:nvSpPr>
        <p:spPr>
          <a:xfrm>
            <a:off x="4296885" y="3700945"/>
            <a:ext cx="1754038" cy="761747"/>
          </a:xfrm>
          <a:prstGeom prst="rect">
            <a:avLst/>
          </a:prstGeom>
          <a:noFill/>
        </p:spPr>
        <p:txBody>
          <a:bodyPr wrap="square" lIns="68570" tIns="34289" rIns="68570" bIns="34289" rtlCol="0">
            <a:spAutoFit/>
          </a:bodyPr>
          <a:lstStyle/>
          <a:p>
            <a:pPr algn="just"/>
            <a:r>
              <a:rPr lang="ru-RU" sz="900" dirty="0"/>
              <a:t>Узнавание последовательности 20 букв генетического кода</a:t>
            </a:r>
            <a:r>
              <a:rPr lang="en-US" sz="900" dirty="0"/>
              <a:t> </a:t>
            </a:r>
            <a:r>
              <a:rPr lang="ru-RU" sz="900" dirty="0"/>
              <a:t>при помощи «</a:t>
            </a:r>
            <a:r>
              <a:rPr lang="ru-RU" sz="900" dirty="0" err="1"/>
              <a:t>гидовой</a:t>
            </a:r>
            <a:r>
              <a:rPr lang="ru-RU" sz="900" dirty="0"/>
              <a:t>» РНК</a:t>
            </a:r>
            <a:r>
              <a:rPr lang="en-US" sz="900" dirty="0"/>
              <a:t>,</a:t>
            </a:r>
            <a:r>
              <a:rPr lang="ru-RU" sz="900" dirty="0"/>
              <a:t> разрезание обоих нитей ДНК белком </a:t>
            </a:r>
            <a:r>
              <a:rPr lang="en-US" sz="900" dirty="0"/>
              <a:t>Cas9</a:t>
            </a:r>
            <a:endParaRPr lang="ru-RU" sz="900" dirty="0"/>
          </a:p>
        </p:txBody>
      </p:sp>
      <p:sp>
        <p:nvSpPr>
          <p:cNvPr id="22" name="TextBox 21"/>
          <p:cNvSpPr txBox="1"/>
          <p:nvPr/>
        </p:nvSpPr>
        <p:spPr>
          <a:xfrm>
            <a:off x="6144448" y="3813717"/>
            <a:ext cx="1269749" cy="346249"/>
          </a:xfrm>
          <a:prstGeom prst="rect">
            <a:avLst/>
          </a:prstGeom>
          <a:noFill/>
        </p:spPr>
        <p:txBody>
          <a:bodyPr wrap="square" lIns="68570" tIns="34289" rIns="68570" bIns="34289" rtlCol="0">
            <a:spAutoFit/>
          </a:bodyPr>
          <a:lstStyle/>
          <a:p>
            <a:pPr algn="just"/>
            <a:r>
              <a:rPr lang="ru-RU" sz="900" dirty="0"/>
              <a:t>Относительно высокая нецелевая активность</a:t>
            </a:r>
          </a:p>
        </p:txBody>
      </p:sp>
      <p:sp>
        <p:nvSpPr>
          <p:cNvPr id="25" name="TextBox 24"/>
          <p:cNvSpPr txBox="1"/>
          <p:nvPr/>
        </p:nvSpPr>
        <p:spPr>
          <a:xfrm>
            <a:off x="7566708" y="3591725"/>
            <a:ext cx="1402733" cy="1054133"/>
          </a:xfrm>
          <a:prstGeom prst="rect">
            <a:avLst/>
          </a:prstGeom>
          <a:noFill/>
        </p:spPr>
        <p:txBody>
          <a:bodyPr wrap="square" lIns="68570" tIns="34289" rIns="68570" bIns="34289" rtlCol="0">
            <a:spAutoFit/>
          </a:bodyPr>
          <a:lstStyle/>
          <a:p>
            <a:pPr algn="ctr"/>
            <a:r>
              <a:rPr lang="ru-RU" sz="800" dirty="0"/>
              <a:t>Высокая эффективность, легкость </a:t>
            </a:r>
            <a:r>
              <a:rPr lang="ru-RU" sz="800" dirty="0" err="1"/>
              <a:t>редизайна</a:t>
            </a:r>
            <a:r>
              <a:rPr lang="ru-RU" sz="800" dirty="0"/>
              <a:t> системы, нечувствительность к </a:t>
            </a:r>
            <a:r>
              <a:rPr lang="ru-RU" sz="800" dirty="0" err="1"/>
              <a:t>метилированию</a:t>
            </a:r>
            <a:r>
              <a:rPr lang="ru-RU" sz="800" dirty="0"/>
              <a:t> ДНК, относительно легкая доставка в клетки, мультиплексное действие</a:t>
            </a:r>
          </a:p>
        </p:txBody>
      </p:sp>
      <p:sp>
        <p:nvSpPr>
          <p:cNvPr id="26" name="Прямоугольник 25"/>
          <p:cNvSpPr/>
          <p:nvPr/>
        </p:nvSpPr>
        <p:spPr>
          <a:xfrm>
            <a:off x="4214561" y="1346662"/>
            <a:ext cx="1845425" cy="1047404"/>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r>
              <a:rPr lang="ru-RU" sz="900" dirty="0">
                <a:solidFill>
                  <a:schemeClr val="tx1"/>
                </a:solidFill>
              </a:rPr>
              <a:t>Узнавание триплетов нуклеотидов </a:t>
            </a:r>
          </a:p>
          <a:p>
            <a:pPr algn="ctr"/>
            <a:r>
              <a:rPr lang="ru-RU" sz="900" dirty="0">
                <a:solidFill>
                  <a:schemeClr val="tx1"/>
                </a:solidFill>
              </a:rPr>
              <a:t>генетического кода доменами-«цинковыми пальцами», </a:t>
            </a:r>
            <a:r>
              <a:rPr lang="ru-RU" sz="900" dirty="0" err="1">
                <a:solidFill>
                  <a:schemeClr val="tx1"/>
                </a:solidFill>
              </a:rPr>
              <a:t>димеризация</a:t>
            </a:r>
            <a:r>
              <a:rPr lang="ru-RU" sz="900" dirty="0">
                <a:solidFill>
                  <a:schemeClr val="tx1"/>
                </a:solidFill>
              </a:rPr>
              <a:t> </a:t>
            </a:r>
            <a:r>
              <a:rPr lang="ru-RU" sz="900" dirty="0" err="1">
                <a:solidFill>
                  <a:schemeClr val="tx1"/>
                </a:solidFill>
              </a:rPr>
              <a:t>FokI</a:t>
            </a:r>
            <a:r>
              <a:rPr lang="ru-RU" sz="900" dirty="0">
                <a:solidFill>
                  <a:schemeClr val="tx1"/>
                </a:solidFill>
              </a:rPr>
              <a:t> и разрезание обоих нитей ДНК</a:t>
            </a:r>
          </a:p>
        </p:txBody>
      </p:sp>
      <p:sp>
        <p:nvSpPr>
          <p:cNvPr id="27" name="Прямоугольник 26"/>
          <p:cNvSpPr/>
          <p:nvPr/>
        </p:nvSpPr>
        <p:spPr>
          <a:xfrm>
            <a:off x="4216639" y="2458489"/>
            <a:ext cx="1845425" cy="1047404"/>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just"/>
            <a:r>
              <a:rPr lang="ru-RU" sz="900" dirty="0">
                <a:solidFill>
                  <a:schemeClr val="tx1"/>
                </a:solidFill>
              </a:rPr>
              <a:t>Узнавание последовательности 20 букв генетического кода , белком </a:t>
            </a:r>
            <a:r>
              <a:rPr lang="en-US" sz="900" dirty="0">
                <a:solidFill>
                  <a:schemeClr val="tx1"/>
                </a:solidFill>
              </a:rPr>
              <a:t>TALEN, </a:t>
            </a:r>
            <a:r>
              <a:rPr lang="ru-RU" sz="900" dirty="0" err="1">
                <a:solidFill>
                  <a:schemeClr val="tx1"/>
                </a:solidFill>
              </a:rPr>
              <a:t>димеризация</a:t>
            </a:r>
            <a:r>
              <a:rPr lang="en-US" sz="900" dirty="0">
                <a:solidFill>
                  <a:schemeClr val="tx1"/>
                </a:solidFill>
              </a:rPr>
              <a:t> </a:t>
            </a:r>
            <a:r>
              <a:rPr lang="en-US" sz="900" dirty="0" err="1">
                <a:solidFill>
                  <a:schemeClr val="tx1"/>
                </a:solidFill>
              </a:rPr>
              <a:t>FokI</a:t>
            </a:r>
            <a:r>
              <a:rPr lang="ru-RU" sz="900" dirty="0">
                <a:solidFill>
                  <a:schemeClr val="tx1"/>
                </a:solidFill>
              </a:rPr>
              <a:t> и разрезание обоих нитей ДНК</a:t>
            </a:r>
          </a:p>
        </p:txBody>
      </p:sp>
      <p:sp>
        <p:nvSpPr>
          <p:cNvPr id="28" name="Прямоугольник 27"/>
          <p:cNvSpPr/>
          <p:nvPr/>
        </p:nvSpPr>
        <p:spPr>
          <a:xfrm>
            <a:off x="4216639" y="3568240"/>
            <a:ext cx="1845425" cy="1047404"/>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29" name="Прямоугольник 28"/>
          <p:cNvSpPr/>
          <p:nvPr/>
        </p:nvSpPr>
        <p:spPr>
          <a:xfrm>
            <a:off x="6089530" y="1344585"/>
            <a:ext cx="1413164" cy="104948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r>
              <a:rPr lang="ru-RU" sz="900" dirty="0">
                <a:solidFill>
                  <a:schemeClr val="tx1"/>
                </a:solidFill>
              </a:rPr>
              <a:t>Низкая эффективность, сложность </a:t>
            </a:r>
            <a:r>
              <a:rPr lang="ru-RU" sz="900" dirty="0" err="1">
                <a:solidFill>
                  <a:schemeClr val="tx1"/>
                </a:solidFill>
              </a:rPr>
              <a:t>редизайна</a:t>
            </a:r>
            <a:r>
              <a:rPr lang="ru-RU" sz="900" dirty="0">
                <a:solidFill>
                  <a:schemeClr val="tx1"/>
                </a:solidFill>
              </a:rPr>
              <a:t> системы, чувствительность к </a:t>
            </a:r>
            <a:r>
              <a:rPr lang="ru-RU" sz="900" dirty="0" err="1">
                <a:solidFill>
                  <a:schemeClr val="tx1"/>
                </a:solidFill>
              </a:rPr>
              <a:t>метилированию</a:t>
            </a:r>
            <a:r>
              <a:rPr lang="ru-RU" sz="900" dirty="0">
                <a:solidFill>
                  <a:schemeClr val="tx1"/>
                </a:solidFill>
              </a:rPr>
              <a:t> ДНК, необходимость </a:t>
            </a:r>
            <a:r>
              <a:rPr lang="ru-RU" sz="900" dirty="0" err="1">
                <a:solidFill>
                  <a:schemeClr val="tx1"/>
                </a:solidFill>
              </a:rPr>
              <a:t>димеризации</a:t>
            </a:r>
            <a:endParaRPr lang="ru-RU" sz="900" dirty="0">
              <a:solidFill>
                <a:schemeClr val="tx1"/>
              </a:solidFill>
            </a:endParaRPr>
          </a:p>
        </p:txBody>
      </p:sp>
      <p:sp>
        <p:nvSpPr>
          <p:cNvPr id="30" name="Прямоугольник 29"/>
          <p:cNvSpPr/>
          <p:nvPr/>
        </p:nvSpPr>
        <p:spPr>
          <a:xfrm>
            <a:off x="6095308" y="2456412"/>
            <a:ext cx="1413164" cy="104948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r>
              <a:rPr lang="ru-RU" sz="900" dirty="0">
                <a:solidFill>
                  <a:schemeClr val="tx1"/>
                </a:solidFill>
              </a:rPr>
              <a:t>Сложность </a:t>
            </a:r>
            <a:r>
              <a:rPr lang="ru-RU" sz="900" dirty="0" err="1">
                <a:solidFill>
                  <a:schemeClr val="tx1"/>
                </a:solidFill>
              </a:rPr>
              <a:t>редизайна</a:t>
            </a:r>
            <a:r>
              <a:rPr lang="ru-RU" sz="900" dirty="0">
                <a:solidFill>
                  <a:schemeClr val="tx1"/>
                </a:solidFill>
              </a:rPr>
              <a:t> системы, чувствительность к </a:t>
            </a:r>
            <a:r>
              <a:rPr lang="ru-RU" sz="900" dirty="0" err="1">
                <a:solidFill>
                  <a:schemeClr val="tx1"/>
                </a:solidFill>
              </a:rPr>
              <a:t>метилированию</a:t>
            </a:r>
            <a:r>
              <a:rPr lang="ru-RU" sz="900" dirty="0">
                <a:solidFill>
                  <a:schemeClr val="tx1"/>
                </a:solidFill>
              </a:rPr>
              <a:t> ДНК, необходимость </a:t>
            </a:r>
            <a:r>
              <a:rPr lang="ru-RU" sz="900" dirty="0" err="1">
                <a:solidFill>
                  <a:schemeClr val="tx1"/>
                </a:solidFill>
              </a:rPr>
              <a:t>димеризации</a:t>
            </a:r>
            <a:endParaRPr lang="ru-RU" sz="900" dirty="0">
              <a:solidFill>
                <a:schemeClr val="tx1"/>
              </a:solidFill>
            </a:endParaRPr>
          </a:p>
          <a:p>
            <a:pPr algn="ctr"/>
            <a:endParaRPr lang="ru-RU" sz="900" dirty="0">
              <a:solidFill>
                <a:schemeClr val="tx1"/>
              </a:solidFill>
            </a:endParaRPr>
          </a:p>
        </p:txBody>
      </p:sp>
      <p:sp>
        <p:nvSpPr>
          <p:cNvPr id="31" name="Прямоугольник 30"/>
          <p:cNvSpPr/>
          <p:nvPr/>
        </p:nvSpPr>
        <p:spPr>
          <a:xfrm>
            <a:off x="6094381" y="3568239"/>
            <a:ext cx="1413164" cy="104948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32" name="Прямоугольник 31"/>
          <p:cNvSpPr/>
          <p:nvPr/>
        </p:nvSpPr>
        <p:spPr>
          <a:xfrm>
            <a:off x="7553635" y="2456412"/>
            <a:ext cx="1413164" cy="104948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r>
              <a:rPr lang="ru-RU" sz="900" dirty="0">
                <a:solidFill>
                  <a:schemeClr val="tx1"/>
                </a:solidFill>
              </a:rPr>
              <a:t>Высокая целевая эффективность</a:t>
            </a:r>
          </a:p>
        </p:txBody>
      </p:sp>
      <p:sp>
        <p:nvSpPr>
          <p:cNvPr id="33" name="Прямоугольник 32"/>
          <p:cNvSpPr/>
          <p:nvPr/>
        </p:nvSpPr>
        <p:spPr>
          <a:xfrm>
            <a:off x="7556272" y="3566160"/>
            <a:ext cx="1413164" cy="1049482"/>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34" name="Прямоугольник 33"/>
          <p:cNvSpPr/>
          <p:nvPr/>
        </p:nvSpPr>
        <p:spPr>
          <a:xfrm>
            <a:off x="110816" y="4658066"/>
            <a:ext cx="8087337" cy="253913"/>
          </a:xfrm>
          <a:prstGeom prst="rect">
            <a:avLst/>
          </a:prstGeom>
        </p:spPr>
        <p:txBody>
          <a:bodyPr wrap="none" lIns="68570" tIns="34289" rIns="68570" bIns="34289">
            <a:spAutoFit/>
          </a:bodyPr>
          <a:lstStyle/>
          <a:p>
            <a:r>
              <a:rPr lang="ru-RU" sz="1200" b="1" dirty="0">
                <a:solidFill>
                  <a:srgbClr val="005426"/>
                </a:solidFill>
              </a:rPr>
              <a:t>В настоящий момент </a:t>
            </a:r>
            <a:r>
              <a:rPr lang="en-US" sz="1200" b="1" dirty="0">
                <a:solidFill>
                  <a:srgbClr val="005426"/>
                </a:solidFill>
              </a:rPr>
              <a:t>CRISPR-Cas9</a:t>
            </a:r>
            <a:r>
              <a:rPr lang="ru-RU" sz="1200" b="1" dirty="0">
                <a:solidFill>
                  <a:srgbClr val="005426"/>
                </a:solidFill>
              </a:rPr>
              <a:t> является системой выбора для научных исследований и практического применения</a:t>
            </a:r>
          </a:p>
        </p:txBody>
      </p:sp>
    </p:spTree>
    <p:extLst>
      <p:ext uri="{BB962C8B-B14F-4D97-AF65-F5344CB8AC3E}">
        <p14:creationId xmlns:p14="http://schemas.microsoft.com/office/powerpoint/2010/main" val="1691887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Targeted genome editing with RNA-guided Ca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584" y="960120"/>
            <a:ext cx="6757988" cy="398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143000" y="251461"/>
            <a:ext cx="6858000" cy="662940"/>
          </a:xfrm>
        </p:spPr>
        <p:txBody>
          <a:bodyPr/>
          <a:lstStyle/>
          <a:p>
            <a:r>
              <a:rPr lang="en-US" sz="2100" b="1" dirty="0">
                <a:latin typeface="Times New Roman" panose="02020603050405020304" pitchFamily="18" charset="0"/>
                <a:cs typeface="Times New Roman" panose="02020603050405020304" pitchFamily="18" charset="0"/>
              </a:rPr>
              <a:t>Clustered regularly interspaced short palindromic repeats (CRISPR)</a:t>
            </a:r>
            <a:endParaRPr lang="ru-RU"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42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6666"/>
            <a:ext cx="7886700" cy="724380"/>
          </a:xfrm>
        </p:spPr>
        <p:txBody>
          <a:bodyPr>
            <a:noAutofit/>
          </a:bodyPr>
          <a:lstStyle/>
          <a:p>
            <a:pPr algn="ctr"/>
            <a:r>
              <a:rPr lang="ru-RU" sz="2100" b="1" dirty="0">
                <a:solidFill>
                  <a:srgbClr val="002060"/>
                </a:solidFill>
              </a:rPr>
              <a:t>Области применения систем редактирования генома (и </a:t>
            </a:r>
            <a:r>
              <a:rPr lang="en-US" sz="2100" b="1" dirty="0">
                <a:solidFill>
                  <a:srgbClr val="002060"/>
                </a:solidFill>
              </a:rPr>
              <a:t>CRISPR/Cas9</a:t>
            </a:r>
            <a:r>
              <a:rPr lang="ru-RU" sz="2100" b="1" dirty="0">
                <a:solidFill>
                  <a:srgbClr val="002060"/>
                </a:solidFill>
              </a:rPr>
              <a:t>, в частности)</a:t>
            </a:r>
            <a:br>
              <a:rPr lang="ru-RU" sz="2100" b="1" dirty="0">
                <a:solidFill>
                  <a:srgbClr val="002060"/>
                </a:solidFill>
              </a:rPr>
            </a:br>
            <a:endParaRPr lang="ru-RU" sz="2100" b="1" dirty="0">
              <a:solidFill>
                <a:srgbClr val="002060"/>
              </a:solidFill>
            </a:endParaRPr>
          </a:p>
        </p:txBody>
      </p:sp>
      <p:sp>
        <p:nvSpPr>
          <p:cNvPr id="3" name="Объект 2"/>
          <p:cNvSpPr>
            <a:spLocks noGrp="1"/>
          </p:cNvSpPr>
          <p:nvPr>
            <p:ph idx="1"/>
          </p:nvPr>
        </p:nvSpPr>
        <p:spPr>
          <a:xfrm>
            <a:off x="528898" y="1095244"/>
            <a:ext cx="7886700" cy="2795114"/>
          </a:xfrm>
          <a:solidFill>
            <a:schemeClr val="accent4">
              <a:lumMod val="20000"/>
              <a:lumOff val="80000"/>
            </a:schemeClr>
          </a:solidFill>
          <a:ln w="38100">
            <a:solidFill>
              <a:srgbClr val="002060"/>
            </a:solidFill>
          </a:ln>
        </p:spPr>
        <p:txBody>
          <a:bodyPr>
            <a:normAutofit/>
          </a:bodyPr>
          <a:lstStyle/>
          <a:p>
            <a:pPr lvl="0" algn="just"/>
            <a:r>
              <a:rPr lang="ru-RU" b="1" dirty="0" smtClean="0"/>
              <a:t>Сельское хозяйство (создание </a:t>
            </a:r>
            <a:r>
              <a:rPr lang="ru-RU" b="1" dirty="0" err="1" smtClean="0"/>
              <a:t>геномно</a:t>
            </a:r>
            <a:r>
              <a:rPr lang="ru-RU" b="1" dirty="0" smtClean="0"/>
              <a:t>-модифицированных организмов с заданными характеристиками) </a:t>
            </a:r>
          </a:p>
          <a:p>
            <a:pPr lvl="0" algn="just"/>
            <a:r>
              <a:rPr lang="ru-RU" dirty="0" smtClean="0">
                <a:solidFill>
                  <a:srgbClr val="002060"/>
                </a:solidFill>
              </a:rPr>
              <a:t>Экология (изменение экосистем для нужд человека)</a:t>
            </a:r>
          </a:p>
          <a:p>
            <a:pPr lvl="0" algn="just"/>
            <a:r>
              <a:rPr lang="ru-RU" dirty="0" smtClean="0"/>
              <a:t>Биотехнологическая промышленность (создание клеточных линий-продуцентов и организмов-продуцентов по новым технологиям). </a:t>
            </a:r>
          </a:p>
          <a:p>
            <a:pPr lvl="0" algn="just"/>
            <a:r>
              <a:rPr lang="ru-RU" b="1" dirty="0" smtClean="0">
                <a:solidFill>
                  <a:srgbClr val="002060"/>
                </a:solidFill>
              </a:rPr>
              <a:t>Медицина (лечение наследственных заболеваний, создание новых стратегий лечения трудноизлечимых заболеваний)</a:t>
            </a:r>
            <a:endParaRPr lang="ru-RU" b="1" dirty="0">
              <a:solidFill>
                <a:srgbClr val="002060"/>
              </a:solidFill>
            </a:endParaRPr>
          </a:p>
        </p:txBody>
      </p:sp>
      <p:sp>
        <p:nvSpPr>
          <p:cNvPr id="4" name="Прямоугольник 3"/>
          <p:cNvSpPr/>
          <p:nvPr/>
        </p:nvSpPr>
        <p:spPr>
          <a:xfrm>
            <a:off x="110815" y="4658066"/>
            <a:ext cx="8724696" cy="300083"/>
          </a:xfrm>
          <a:prstGeom prst="rect">
            <a:avLst/>
          </a:prstGeom>
        </p:spPr>
        <p:txBody>
          <a:bodyPr wrap="none" lIns="68570" tIns="34289" rIns="68570" bIns="34289">
            <a:spAutoFit/>
          </a:bodyPr>
          <a:lstStyle/>
          <a:p>
            <a:r>
              <a:rPr lang="ru-RU" sz="1500" b="1" dirty="0">
                <a:solidFill>
                  <a:srgbClr val="005426"/>
                </a:solidFill>
              </a:rPr>
              <a:t>Редактирование генома способно существенно (и непредсказуемо) изменить среду обитания людей</a:t>
            </a:r>
          </a:p>
        </p:txBody>
      </p:sp>
    </p:spTree>
    <p:extLst>
      <p:ext uri="{BB962C8B-B14F-4D97-AF65-F5344CB8AC3E}">
        <p14:creationId xmlns:p14="http://schemas.microsoft.com/office/powerpoint/2010/main" val="34854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389060" y="273851"/>
            <a:ext cx="8414238" cy="574919"/>
          </a:xfrm>
          <a:prstGeom prst="rect">
            <a:avLst/>
          </a:prstGeom>
        </p:spPr>
        <p:txBody>
          <a:bodyPr vert="horz" lIns="68570" tIns="34289" rIns="68570"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002060"/>
                </a:solidFill>
              </a:rPr>
              <a:t>Перспективное направление применения </a:t>
            </a:r>
            <a:r>
              <a:rPr lang="en-US" sz="1800" b="1" dirty="0">
                <a:solidFill>
                  <a:srgbClr val="002060"/>
                </a:solidFill>
              </a:rPr>
              <a:t>CRISPR/Cas9</a:t>
            </a:r>
            <a:r>
              <a:rPr lang="ru-RU" sz="1800" b="1" dirty="0">
                <a:solidFill>
                  <a:srgbClr val="002060"/>
                </a:solidFill>
              </a:rPr>
              <a:t> в сельском хозяйстве</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516" y="847961"/>
            <a:ext cx="2674592" cy="1940990"/>
          </a:xfrm>
          <a:prstGeom prst="rect">
            <a:avLst/>
          </a:prstGeom>
        </p:spPr>
      </p:pic>
      <p:sp>
        <p:nvSpPr>
          <p:cNvPr id="6" name="Заголовок 1"/>
          <p:cNvSpPr txBox="1">
            <a:spLocks/>
          </p:cNvSpPr>
          <p:nvPr/>
        </p:nvSpPr>
        <p:spPr>
          <a:xfrm>
            <a:off x="149906" y="1374303"/>
            <a:ext cx="2270771" cy="2499718"/>
          </a:xfrm>
          <a:prstGeom prst="rect">
            <a:avLst/>
          </a:prstGeom>
          <a:solidFill>
            <a:schemeClr val="accent4">
              <a:lumMod val="20000"/>
              <a:lumOff val="80000"/>
            </a:schemeClr>
          </a:solidFill>
        </p:spPr>
        <p:txBody>
          <a:bodyPr vert="horz" lIns="68570" tIns="34289" rIns="68570"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ru-RU" sz="1400" dirty="0"/>
              <a:t>Пример: нокаут гена </a:t>
            </a:r>
            <a:r>
              <a:rPr lang="ru-RU" sz="1400" dirty="0" err="1"/>
              <a:t>миостатина</a:t>
            </a:r>
            <a:r>
              <a:rPr lang="ru-RU" sz="1400" dirty="0"/>
              <a:t> </a:t>
            </a:r>
            <a:r>
              <a:rPr lang="en-US" sz="1400" dirty="0"/>
              <a:t>MSTN</a:t>
            </a:r>
            <a:r>
              <a:rPr lang="ru-RU" sz="1400" dirty="0"/>
              <a:t> вызывает гипертрофию мышц и изменение коэффициента жировой массы   </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832" y="912848"/>
            <a:ext cx="2716823" cy="1811216"/>
          </a:xfrm>
          <a:prstGeom prst="rect">
            <a:avLst/>
          </a:prstGeom>
        </p:spPr>
      </p:pic>
      <p:sp>
        <p:nvSpPr>
          <p:cNvPr id="12" name="Прямоугольник 11"/>
          <p:cNvSpPr/>
          <p:nvPr/>
        </p:nvSpPr>
        <p:spPr>
          <a:xfrm>
            <a:off x="149906" y="1420468"/>
            <a:ext cx="2270771" cy="24074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5" name="Прямоугольник 14"/>
          <p:cNvSpPr/>
          <p:nvPr/>
        </p:nvSpPr>
        <p:spPr>
          <a:xfrm>
            <a:off x="64453" y="4756980"/>
            <a:ext cx="8426201" cy="300083"/>
          </a:xfrm>
          <a:prstGeom prst="rect">
            <a:avLst/>
          </a:prstGeom>
        </p:spPr>
        <p:txBody>
          <a:bodyPr wrap="none" lIns="68570" tIns="34289" rIns="68570" bIns="34289">
            <a:spAutoFit/>
          </a:bodyPr>
          <a:lstStyle/>
          <a:p>
            <a:r>
              <a:rPr lang="ru-RU" sz="1500" b="1" dirty="0">
                <a:solidFill>
                  <a:srgbClr val="005426"/>
                </a:solidFill>
              </a:rPr>
              <a:t>Редактирование генома может привести к резкому повышению эффективности животноводства</a:t>
            </a:r>
          </a:p>
        </p:txBody>
      </p:sp>
    </p:spTree>
    <p:extLst>
      <p:ext uri="{BB962C8B-B14F-4D97-AF65-F5344CB8AC3E}">
        <p14:creationId xmlns:p14="http://schemas.microsoft.com/office/powerpoint/2010/main" val="106833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rotWithShape="1">
          <a:blip r:embed="rId2" cstate="print"/>
          <a:srcRect t="21448"/>
          <a:stretch/>
        </p:blipFill>
        <p:spPr>
          <a:xfrm>
            <a:off x="464107" y="582930"/>
            <a:ext cx="2621647" cy="2576950"/>
          </a:xfrm>
          <a:prstGeom prst="rect">
            <a:avLst/>
          </a:prstGeom>
        </p:spPr>
      </p:pic>
      <p:pic>
        <p:nvPicPr>
          <p:cNvPr id="5" name="Рисунок 4"/>
          <p:cNvPicPr>
            <a:picLocks noChangeAspect="1"/>
          </p:cNvPicPr>
          <p:nvPr/>
        </p:nvPicPr>
        <p:blipFill>
          <a:blip r:embed="rId3" cstate="print"/>
          <a:stretch>
            <a:fillRect/>
          </a:stretch>
        </p:blipFill>
        <p:spPr>
          <a:xfrm>
            <a:off x="6321150" y="491078"/>
            <a:ext cx="2473943" cy="2731137"/>
          </a:xfrm>
          <a:prstGeom prst="rect">
            <a:avLst/>
          </a:prstGeom>
        </p:spPr>
      </p:pic>
      <p:sp>
        <p:nvSpPr>
          <p:cNvPr id="6" name="Заголовок 1"/>
          <p:cNvSpPr txBox="1">
            <a:spLocks/>
          </p:cNvSpPr>
          <p:nvPr/>
        </p:nvSpPr>
        <p:spPr>
          <a:xfrm>
            <a:off x="927685" y="12364"/>
            <a:ext cx="6924661" cy="640556"/>
          </a:xfrm>
          <a:prstGeom prst="rect">
            <a:avLst/>
          </a:prstGeom>
        </p:spPr>
        <p:txBody>
          <a:bodyPr vert="horz" lIns="68570" tIns="34289" rIns="68570"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002060"/>
                </a:solidFill>
              </a:rPr>
              <a:t>Изменение экосистем</a:t>
            </a:r>
            <a:r>
              <a:rPr lang="en-US" sz="1800" b="1" dirty="0">
                <a:solidFill>
                  <a:srgbClr val="002060"/>
                </a:solidFill>
              </a:rPr>
              <a:t> </a:t>
            </a:r>
            <a:r>
              <a:rPr lang="ru-RU" sz="1800" b="1" dirty="0">
                <a:solidFill>
                  <a:srgbClr val="002060"/>
                </a:solidFill>
              </a:rPr>
              <a:t>при помощи </a:t>
            </a:r>
            <a:r>
              <a:rPr lang="en-US" sz="1800" b="1" dirty="0">
                <a:solidFill>
                  <a:srgbClr val="002060"/>
                </a:solidFill>
              </a:rPr>
              <a:t>CRISPR/Cas9</a:t>
            </a:r>
            <a:endParaRPr lang="ru-RU" sz="1800" b="1" dirty="0">
              <a:solidFill>
                <a:srgbClr val="002060"/>
              </a:solidFill>
            </a:endParaRPr>
          </a:p>
        </p:txBody>
      </p:sp>
      <p:sp>
        <p:nvSpPr>
          <p:cNvPr id="7" name="Заголовок 1"/>
          <p:cNvSpPr txBox="1">
            <a:spLocks/>
          </p:cNvSpPr>
          <p:nvPr/>
        </p:nvSpPr>
        <p:spPr>
          <a:xfrm>
            <a:off x="3389245" y="562231"/>
            <a:ext cx="2557530" cy="1770797"/>
          </a:xfrm>
          <a:prstGeom prst="rect">
            <a:avLst/>
          </a:prstGeom>
          <a:solidFill>
            <a:schemeClr val="accent3">
              <a:lumMod val="20000"/>
              <a:lumOff val="80000"/>
            </a:schemeClr>
          </a:solidFill>
          <a:ln w="3175">
            <a:solidFill>
              <a:srgbClr val="04AC78"/>
            </a:solidFill>
          </a:ln>
        </p:spPr>
        <p:txBody>
          <a:bodyPr vert="horz" lIns="68570" tIns="34289" rIns="68570" bIns="34289"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1100" dirty="0"/>
          </a:p>
          <a:p>
            <a:pPr algn="just"/>
            <a:r>
              <a:rPr lang="ru-RU" sz="1100" dirty="0"/>
              <a:t>В 2015 году ВОЗ зарегистрировало </a:t>
            </a:r>
          </a:p>
          <a:p>
            <a:pPr algn="just"/>
            <a:r>
              <a:rPr lang="ru-RU" sz="1100" b="1" u="sng" dirty="0"/>
              <a:t>214 000 000 </a:t>
            </a:r>
            <a:r>
              <a:rPr lang="ru-RU" sz="1100" dirty="0"/>
              <a:t>новых случаев заболевания малярии, из которых </a:t>
            </a:r>
            <a:r>
              <a:rPr lang="ru-RU" sz="1100" b="1" u="sng" dirty="0"/>
              <a:t>438 000 </a:t>
            </a:r>
            <a:r>
              <a:rPr lang="ru-RU" sz="1100" dirty="0"/>
              <a:t>- закончились смертью. </a:t>
            </a:r>
          </a:p>
          <a:p>
            <a:pPr algn="just"/>
            <a:endParaRPr lang="ru-RU" sz="1100" dirty="0"/>
          </a:p>
          <a:p>
            <a:pPr algn="just"/>
            <a:r>
              <a:rPr lang="ru-RU" sz="1100" dirty="0"/>
              <a:t>Одна из возможных стратегий по борьбе с малярией – замещение комаров «дикого типа» (способных к переносу возбудителя малярии) на генно-модифицированных комаров, которые будут обладать соответствующей резистентностью. </a:t>
            </a:r>
          </a:p>
        </p:txBody>
      </p:sp>
      <p:sp>
        <p:nvSpPr>
          <p:cNvPr id="8" name="TextBox 7"/>
          <p:cNvSpPr txBox="1"/>
          <p:nvPr/>
        </p:nvSpPr>
        <p:spPr>
          <a:xfrm>
            <a:off x="325244" y="3306660"/>
            <a:ext cx="2760509" cy="761746"/>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algn="just"/>
            <a:r>
              <a:rPr lang="ru-RU" sz="1100" dirty="0"/>
              <a:t>Заселение экосистем простыми генно-модифицированными комарами </a:t>
            </a:r>
            <a:r>
              <a:rPr lang="ru-RU" sz="1100" b="1" u="sng" dirty="0"/>
              <a:t>неэффективно</a:t>
            </a:r>
            <a:r>
              <a:rPr lang="ru-RU" sz="1100" dirty="0"/>
              <a:t>, поскольку желаемый признак закрепляется </a:t>
            </a:r>
            <a:r>
              <a:rPr lang="ru-RU" sz="1100" b="1" u="sng" dirty="0"/>
              <a:t>медленно </a:t>
            </a:r>
          </a:p>
        </p:txBody>
      </p:sp>
      <p:sp>
        <p:nvSpPr>
          <p:cNvPr id="9" name="TextBox 8"/>
          <p:cNvSpPr txBox="1"/>
          <p:nvPr/>
        </p:nvSpPr>
        <p:spPr>
          <a:xfrm>
            <a:off x="6469198" y="3306663"/>
            <a:ext cx="2310758" cy="934870"/>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algn="just"/>
            <a:r>
              <a:rPr lang="ru-RU" sz="1100" dirty="0"/>
              <a:t>Заселение экосистем комарами с </a:t>
            </a:r>
            <a:r>
              <a:rPr lang="ru-RU" sz="1100" b="1" dirty="0"/>
              <a:t>генным дрейфом </a:t>
            </a:r>
            <a:r>
              <a:rPr lang="ru-RU" sz="1100" dirty="0"/>
              <a:t>системы </a:t>
            </a:r>
            <a:r>
              <a:rPr lang="en-US" sz="1100" dirty="0"/>
              <a:t>CRISPR/Cas9 </a:t>
            </a:r>
            <a:r>
              <a:rPr lang="ru-RU" sz="1100" b="1" u="sng" dirty="0"/>
              <a:t>эффективно</a:t>
            </a:r>
            <a:r>
              <a:rPr lang="ru-RU" sz="1100" dirty="0"/>
              <a:t>, поскольку желаемый признак </a:t>
            </a:r>
            <a:r>
              <a:rPr lang="ru-RU" sz="1100" b="1" u="sng" dirty="0"/>
              <a:t>быстро</a:t>
            </a:r>
            <a:r>
              <a:rPr lang="ru-RU" sz="1100" dirty="0"/>
              <a:t> вытеснит «дикий тип». </a:t>
            </a:r>
          </a:p>
        </p:txBody>
      </p:sp>
      <p:sp>
        <p:nvSpPr>
          <p:cNvPr id="10" name="Стрелка вправо 9"/>
          <p:cNvSpPr/>
          <p:nvPr/>
        </p:nvSpPr>
        <p:spPr>
          <a:xfrm rot="5400000">
            <a:off x="4491324" y="2375280"/>
            <a:ext cx="424240" cy="38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2" name="Прямоугольник 1"/>
          <p:cNvSpPr/>
          <p:nvPr/>
        </p:nvSpPr>
        <p:spPr>
          <a:xfrm>
            <a:off x="3474694" y="2796260"/>
            <a:ext cx="2557530" cy="1439625"/>
          </a:xfrm>
          <a:prstGeom prst="rect">
            <a:avLst/>
          </a:prstGeom>
          <a:solidFill>
            <a:schemeClr val="accent3">
              <a:lumMod val="20000"/>
              <a:lumOff val="80000"/>
            </a:schemeClr>
          </a:solidFill>
          <a:ln w="3175">
            <a:solidFill>
              <a:srgbClr val="04AC78"/>
            </a:solidFill>
          </a:ln>
        </p:spPr>
        <p:txBody>
          <a:bodyPr wrap="square" lIns="68570" tIns="34289" rIns="68570" bIns="34289">
            <a:spAutoFit/>
          </a:bodyPr>
          <a:lstStyle/>
          <a:p>
            <a:pPr algn="just" fontAlgn="base">
              <a:lnSpc>
                <a:spcPct val="115000"/>
              </a:lnSpc>
              <a:spcBef>
                <a:spcPct val="0"/>
              </a:spcBef>
              <a:spcAft>
                <a:spcPts val="750"/>
              </a:spcAft>
            </a:pPr>
            <a:r>
              <a:rPr lang="ru-RU" altLang="ru-RU" sz="900" b="1" dirty="0">
                <a:solidFill>
                  <a:srgbClr val="000000"/>
                </a:solidFill>
                <a:ea typeface="Calibri" pitchFamily="34" charset="0"/>
                <a:cs typeface="Times New Roman" pitchFamily="18" charset="0"/>
              </a:rPr>
              <a:t>В декабре 2016  года под эгидой ООН состоялась 13-ая Конференция по биоразнообразию, на которой должны был рассмотрен вопрос о введении моратория на использование технологии генного дрейфа. </a:t>
            </a:r>
          </a:p>
          <a:p>
            <a:pPr algn="just" fontAlgn="base">
              <a:lnSpc>
                <a:spcPct val="115000"/>
              </a:lnSpc>
              <a:spcBef>
                <a:spcPct val="0"/>
              </a:spcBef>
              <a:spcAft>
                <a:spcPts val="750"/>
              </a:spcAft>
            </a:pPr>
            <a:r>
              <a:rPr lang="ru-RU" altLang="ru-RU" sz="900" b="1" dirty="0">
                <a:solidFill>
                  <a:srgbClr val="000000"/>
                </a:solidFill>
                <a:ea typeface="Calibri" pitchFamily="34" charset="0"/>
                <a:cs typeface="Times New Roman" pitchFamily="18" charset="0"/>
              </a:rPr>
              <a:t>В результате остановлено проведение подготовленной учеными акции по тотальному уничтожению малярийного плазмодия</a:t>
            </a:r>
          </a:p>
        </p:txBody>
      </p:sp>
      <p:sp>
        <p:nvSpPr>
          <p:cNvPr id="11" name="Стрелка вправо 10"/>
          <p:cNvSpPr/>
          <p:nvPr/>
        </p:nvSpPr>
        <p:spPr>
          <a:xfrm>
            <a:off x="3093706" y="3499651"/>
            <a:ext cx="439328" cy="39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2" name="Стрелка вправо 11"/>
          <p:cNvSpPr/>
          <p:nvPr/>
        </p:nvSpPr>
        <p:spPr>
          <a:xfrm>
            <a:off x="6032224" y="3503035"/>
            <a:ext cx="439328" cy="395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3" name="Прямоугольник 12"/>
          <p:cNvSpPr/>
          <p:nvPr/>
        </p:nvSpPr>
        <p:spPr>
          <a:xfrm>
            <a:off x="325237" y="4326515"/>
            <a:ext cx="8583440" cy="727121"/>
          </a:xfrm>
          <a:prstGeom prst="rect">
            <a:avLst/>
          </a:prstGeom>
        </p:spPr>
        <p:txBody>
          <a:bodyPr wrap="square" lIns="68570" tIns="34289" rIns="68570" bIns="34289">
            <a:spAutoFit/>
          </a:bodyPr>
          <a:lstStyle/>
          <a:p>
            <a:pPr algn="ctr"/>
            <a:r>
              <a:rPr lang="ru-RU" b="1" dirty="0" smtClean="0">
                <a:solidFill>
                  <a:srgbClr val="005426"/>
                </a:solidFill>
                <a:latin typeface="Arial" panose="020B0604020202020204" pitchFamily="34" charset="0"/>
                <a:cs typeface="Arial" panose="020B0604020202020204" pitchFamily="34" charset="0"/>
              </a:rPr>
              <a:t>Генный дрейф может приводить к распространению в популяции особей с отрицательной способностью к адаптации.   </a:t>
            </a:r>
            <a:r>
              <a:rPr lang="ru-RU" altLang="ru-RU" b="1" dirty="0" smtClean="0">
                <a:solidFill>
                  <a:prstClr val="black"/>
                </a:solidFill>
                <a:latin typeface="Arial" panose="020B0604020202020204" pitchFamily="34" charset="0"/>
                <a:ea typeface="+mj-ea"/>
                <a:cs typeface="Arial" panose="020B0604020202020204" pitchFamily="34" charset="0"/>
              </a:rPr>
              <a:t>Редактирование </a:t>
            </a:r>
            <a:r>
              <a:rPr lang="ru-RU" altLang="ru-RU" b="1" dirty="0">
                <a:solidFill>
                  <a:prstClr val="black"/>
                </a:solidFill>
                <a:latin typeface="Arial" panose="020B0604020202020204" pitchFamily="34" charset="0"/>
                <a:ea typeface="+mj-ea"/>
                <a:cs typeface="Arial" panose="020B0604020202020204" pitchFamily="34" charset="0"/>
              </a:rPr>
              <a:t>генома (генный драйв) - угроза </a:t>
            </a:r>
            <a:r>
              <a:rPr lang="ru-RU" altLang="ru-RU" b="1" dirty="0" smtClean="0">
                <a:solidFill>
                  <a:prstClr val="black"/>
                </a:solidFill>
                <a:latin typeface="Arial" panose="020B0604020202020204" pitchFamily="34" charset="0"/>
                <a:ea typeface="+mj-ea"/>
                <a:cs typeface="Arial" panose="020B0604020202020204" pitchFamily="34" charset="0"/>
              </a:rPr>
              <a:t>биоразнообразию.</a:t>
            </a:r>
            <a:endParaRPr lang="ru-RU" b="1" dirty="0">
              <a:solidFill>
                <a:srgbClr val="0054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821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147273" y="161742"/>
            <a:ext cx="8810974" cy="517464"/>
          </a:xfrm>
          <a:prstGeom prst="rect">
            <a:avLst/>
          </a:prstGeom>
        </p:spPr>
        <p:txBody>
          <a:bodyPr vert="horz" lIns="68570" tIns="34289" rIns="68570" bIns="3428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800" b="1" dirty="0">
                <a:solidFill>
                  <a:srgbClr val="002060"/>
                </a:solidFill>
                <a:latin typeface="Arial" panose="020B0604020202020204" pitchFamily="34" charset="0"/>
                <a:cs typeface="Arial" panose="020B0604020202020204" pitchFamily="34" charset="0"/>
              </a:rPr>
              <a:t>Возможное направление применения </a:t>
            </a:r>
            <a:r>
              <a:rPr lang="en-US" sz="1800" b="1" dirty="0">
                <a:solidFill>
                  <a:srgbClr val="002060"/>
                </a:solidFill>
                <a:latin typeface="Arial" panose="020B0604020202020204" pitchFamily="34" charset="0"/>
                <a:cs typeface="Arial" panose="020B0604020202020204" pitchFamily="34" charset="0"/>
              </a:rPr>
              <a:t>CRISPR/Cas9</a:t>
            </a:r>
            <a:r>
              <a:rPr lang="ru-RU" sz="1800" b="1" dirty="0">
                <a:solidFill>
                  <a:srgbClr val="002060"/>
                </a:solidFill>
                <a:latin typeface="Arial" panose="020B0604020202020204" pitchFamily="34" charset="0"/>
                <a:cs typeface="Arial" panose="020B0604020202020204" pitchFamily="34" charset="0"/>
              </a:rPr>
              <a:t> в медицине: онкология</a:t>
            </a:r>
          </a:p>
        </p:txBody>
      </p:sp>
      <p:pic>
        <p:nvPicPr>
          <p:cNvPr id="5" name="Объект 3"/>
          <p:cNvPicPr>
            <a:picLocks noGrp="1" noChangeAspect="1"/>
          </p:cNvPicPr>
          <p:nvPr>
            <p:ph idx="1"/>
          </p:nvPr>
        </p:nvPicPr>
        <p:blipFill>
          <a:blip r:embed="rId2" cstate="print"/>
          <a:stretch>
            <a:fillRect/>
          </a:stretch>
        </p:blipFill>
        <p:spPr>
          <a:xfrm>
            <a:off x="417012" y="1680679"/>
            <a:ext cx="1820335" cy="241749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367" y="2533820"/>
            <a:ext cx="3388885" cy="1801757"/>
          </a:xfrm>
          <a:prstGeom prst="rect">
            <a:avLst/>
          </a:prstGeom>
        </p:spPr>
      </p:pic>
      <p:pic>
        <p:nvPicPr>
          <p:cNvPr id="7" name="Объект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9154" y="788149"/>
            <a:ext cx="2719509" cy="3472344"/>
          </a:xfrm>
          <a:prstGeom prst="rect">
            <a:avLst/>
          </a:prstGeom>
        </p:spPr>
      </p:pic>
      <p:sp>
        <p:nvSpPr>
          <p:cNvPr id="8" name="Стрелка вниз 7"/>
          <p:cNvSpPr/>
          <p:nvPr/>
        </p:nvSpPr>
        <p:spPr>
          <a:xfrm>
            <a:off x="1160137" y="1496507"/>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9" name="Стрелка вниз 8"/>
          <p:cNvSpPr/>
          <p:nvPr/>
        </p:nvSpPr>
        <p:spPr>
          <a:xfrm>
            <a:off x="7280635" y="2220706"/>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0" name="Стрелка вниз 9"/>
          <p:cNvSpPr/>
          <p:nvPr/>
        </p:nvSpPr>
        <p:spPr>
          <a:xfrm rot="5400000">
            <a:off x="5558555" y="1233499"/>
            <a:ext cx="210494" cy="139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a:endParaRPr lang="ru-RU"/>
          </a:p>
        </p:txBody>
      </p:sp>
      <p:sp>
        <p:nvSpPr>
          <p:cNvPr id="11" name="TextBox 10"/>
          <p:cNvSpPr txBox="1"/>
          <p:nvPr/>
        </p:nvSpPr>
        <p:spPr>
          <a:xfrm>
            <a:off x="178334" y="730101"/>
            <a:ext cx="2410971" cy="934870"/>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algn="just"/>
            <a:r>
              <a:rPr lang="ru-RU" sz="1100" dirty="0"/>
              <a:t>Нокаут генов ответственных за РТПХ может облегчить поиск совместимых доноров для пересадки костного мозга при лейкемии и лучевой терапии </a:t>
            </a:r>
          </a:p>
        </p:txBody>
      </p:sp>
      <p:sp>
        <p:nvSpPr>
          <p:cNvPr id="12" name="TextBox 11"/>
          <p:cNvSpPr txBox="1"/>
          <p:nvPr/>
        </p:nvSpPr>
        <p:spPr>
          <a:xfrm>
            <a:off x="5993528" y="678850"/>
            <a:ext cx="2784719" cy="1281119"/>
          </a:xfrm>
          <a:prstGeom prst="rect">
            <a:avLst/>
          </a:prstGeom>
          <a:solidFill>
            <a:schemeClr val="accent3">
              <a:lumMod val="20000"/>
              <a:lumOff val="80000"/>
            </a:schemeClr>
          </a:solidFill>
          <a:ln w="3175">
            <a:solidFill>
              <a:srgbClr val="04AC78"/>
            </a:solidFill>
          </a:ln>
        </p:spPr>
        <p:txBody>
          <a:bodyPr wrap="square" lIns="68570" tIns="34289" rIns="68570" bIns="34289" rtlCol="0">
            <a:spAutoFit/>
          </a:bodyPr>
          <a:lstStyle/>
          <a:p>
            <a:pPr algn="just"/>
            <a:r>
              <a:rPr lang="ru-RU" sz="1100" dirty="0"/>
              <a:t>Нокаут гена </a:t>
            </a:r>
            <a:r>
              <a:rPr lang="en-US" sz="1100" dirty="0"/>
              <a:t>PD-1 </a:t>
            </a:r>
            <a:r>
              <a:rPr lang="ru-RU" sz="1100" dirty="0"/>
              <a:t>может повысить эффективность работы собственных Т-лимфоцитов против некоторых видов рака (например </a:t>
            </a:r>
            <a:r>
              <a:rPr lang="ru-RU" sz="1100" dirty="0" err="1"/>
              <a:t>немелкоклеточного</a:t>
            </a:r>
            <a:r>
              <a:rPr lang="ru-RU" sz="1100" dirty="0"/>
              <a:t> рака легкого). Данная технология также может применяться в совокупности с </a:t>
            </a:r>
            <a:r>
              <a:rPr lang="en-US" sz="1100" dirty="0"/>
              <a:t>CAR-T </a:t>
            </a:r>
            <a:r>
              <a:rPr lang="ru-RU" sz="1100" dirty="0"/>
              <a:t>технологией </a:t>
            </a:r>
          </a:p>
        </p:txBody>
      </p:sp>
      <p:sp>
        <p:nvSpPr>
          <p:cNvPr id="14" name="Прямоугольник 13"/>
          <p:cNvSpPr/>
          <p:nvPr/>
        </p:nvSpPr>
        <p:spPr>
          <a:xfrm>
            <a:off x="329712" y="4444519"/>
            <a:ext cx="8499964" cy="530915"/>
          </a:xfrm>
          <a:prstGeom prst="rect">
            <a:avLst/>
          </a:prstGeom>
        </p:spPr>
        <p:txBody>
          <a:bodyPr wrap="square" lIns="68570" tIns="34289" rIns="68570" bIns="34289">
            <a:spAutoFit/>
          </a:bodyPr>
          <a:lstStyle/>
          <a:p>
            <a:r>
              <a:rPr lang="ru-RU" sz="1500" b="1" dirty="0">
                <a:solidFill>
                  <a:srgbClr val="005426"/>
                </a:solidFill>
              </a:rPr>
              <a:t>Редактирование генома позволит снизить стоимость и повысить эффективность применяемых технологий</a:t>
            </a:r>
          </a:p>
        </p:txBody>
      </p:sp>
    </p:spTree>
    <p:extLst>
      <p:ext uri="{BB962C8B-B14F-4D97-AF65-F5344CB8AC3E}">
        <p14:creationId xmlns:p14="http://schemas.microsoft.com/office/powerpoint/2010/main" val="28541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Заголовок 1"/>
          <p:cNvSpPr>
            <a:spLocks noGrp="1"/>
          </p:cNvSpPr>
          <p:nvPr>
            <p:ph type="title"/>
          </p:nvPr>
        </p:nvSpPr>
        <p:spPr>
          <a:xfrm>
            <a:off x="142875" y="169069"/>
            <a:ext cx="8763000" cy="528638"/>
          </a:xfrm>
        </p:spPr>
        <p:txBody>
          <a:bodyPr/>
          <a:lstStyle/>
          <a:p>
            <a:pPr algn="ctr" eaLnBrk="1" hangingPunct="1"/>
            <a:r>
              <a:rPr lang="en-US" altLang="ru-RU" sz="1800" b="1">
                <a:latin typeface="Times New Roman" pitchFamily="18" charset="0"/>
                <a:cs typeface="Times New Roman" pitchFamily="18" charset="0"/>
              </a:rPr>
              <a:t>CRISPR/Cas9</a:t>
            </a:r>
            <a:r>
              <a:rPr lang="ru-RU" altLang="ru-RU" sz="1800" b="1">
                <a:latin typeface="Times New Roman" pitchFamily="18" charset="0"/>
                <a:cs typeface="Times New Roman" pitchFamily="18" charset="0"/>
              </a:rPr>
              <a:t> для борьбы с ВИЧ инфекцией – нокаут гена </a:t>
            </a:r>
            <a:r>
              <a:rPr lang="en-US" altLang="ru-RU" sz="1800" b="1">
                <a:latin typeface="Times New Roman" pitchFamily="18" charset="0"/>
                <a:cs typeface="Times New Roman" pitchFamily="18" charset="0"/>
              </a:rPr>
              <a:t>CCR5</a:t>
            </a:r>
            <a:endParaRPr lang="ru-RU" altLang="ru-RU" sz="1800" b="1">
              <a:latin typeface="Times New Roman" pitchFamily="18" charset="0"/>
              <a:cs typeface="Times New Roman" pitchFamily="18" charset="0"/>
            </a:endParaRPr>
          </a:p>
        </p:txBody>
      </p:sp>
      <p:pic>
        <p:nvPicPr>
          <p:cNvPr id="103427" name="Picture 4" descr="http://thehealthconnections.com/wp-content/uploads/2016/08/ccr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00075" y="748905"/>
            <a:ext cx="1847850" cy="1264444"/>
          </a:xfrm>
        </p:spPr>
      </p:pic>
      <p:pic>
        <p:nvPicPr>
          <p:cNvPr id="103428" name="Рисунок 5" descr="Рисунок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91" y="2415785"/>
            <a:ext cx="1951434" cy="25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2" descr="C:\Users\1\Desktop\Cas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751" y="2687242"/>
            <a:ext cx="764381"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трелка вправо 9"/>
          <p:cNvSpPr/>
          <p:nvPr/>
        </p:nvSpPr>
        <p:spPr>
          <a:xfrm rot="5400000">
            <a:off x="6151366" y="3241477"/>
            <a:ext cx="278606" cy="344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ru-RU" b="1">
              <a:solidFill>
                <a:prstClr val="white"/>
              </a:solidFill>
            </a:endParaRPr>
          </a:p>
        </p:txBody>
      </p:sp>
      <p:sp>
        <p:nvSpPr>
          <p:cNvPr id="103431" name="Прямоугольник 11"/>
          <p:cNvSpPr>
            <a:spLocks noChangeArrowheads="1"/>
          </p:cNvSpPr>
          <p:nvPr/>
        </p:nvSpPr>
        <p:spPr bwMode="auto">
          <a:xfrm>
            <a:off x="4807744" y="3557590"/>
            <a:ext cx="3288506" cy="54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fontAlgn="base">
              <a:lnSpc>
                <a:spcPct val="107000"/>
              </a:lnSpc>
              <a:spcBef>
                <a:spcPct val="0"/>
              </a:spcBef>
              <a:spcAft>
                <a:spcPts val="600"/>
              </a:spcAft>
              <a:buNone/>
            </a:pPr>
            <a:r>
              <a:rPr lang="ru-RU" altLang="ru-RU" sz="600" b="1">
                <a:solidFill>
                  <a:prstClr val="black"/>
                </a:solidFill>
                <a:latin typeface="Courier New" pitchFamily="49" charset="0"/>
                <a:cs typeface="Courier New" pitchFamily="49" charset="0"/>
              </a:rPr>
              <a:t>CAGCTCTCATTTTCCATAC</a:t>
            </a:r>
            <a:r>
              <a:rPr lang="ru-RU" altLang="ru-RU" sz="600" b="1">
                <a:solidFill>
                  <a:srgbClr val="FF0000"/>
                </a:solidFill>
                <a:latin typeface="Courier New" pitchFamily="49" charset="0"/>
                <a:cs typeface="Courier New" pitchFamily="49" charset="0"/>
              </a:rPr>
              <a:t>---------------</a:t>
            </a:r>
            <a:r>
              <a:rPr lang="en-US" altLang="ru-RU" sz="600" b="1">
                <a:solidFill>
                  <a:srgbClr val="FF0000"/>
                </a:solidFill>
                <a:latin typeface="Courier New" pitchFamily="49" charset="0"/>
                <a:cs typeface="Courier New" pitchFamily="49" charset="0"/>
              </a:rPr>
              <a:t>-----------</a:t>
            </a:r>
            <a:r>
              <a:rPr lang="ru-RU" altLang="ru-RU" sz="600" b="1">
                <a:solidFill>
                  <a:prstClr val="black"/>
                </a:solidFill>
                <a:latin typeface="Courier New" pitchFamily="49" charset="0"/>
                <a:cs typeface="Courier New" pitchFamily="49" charset="0"/>
              </a:rPr>
              <a:t>ATTAAAGATAGTCATCTT </a:t>
            </a:r>
            <a:r>
              <a:rPr lang="ru-RU" altLang="ru-RU" sz="600" b="1">
                <a:solidFill>
                  <a:prstClr val="black"/>
                </a:solidFill>
                <a:latin typeface="Courier New" pitchFamily="49" charset="0"/>
                <a:ea typeface="Times New Roman" pitchFamily="18" charset="0"/>
                <a:cs typeface="Courier New" pitchFamily="49" charset="0"/>
              </a:rPr>
              <a:t>- </a:t>
            </a:r>
            <a:r>
              <a:rPr lang="el-GR" altLang="ru-RU" sz="600" b="1">
                <a:solidFill>
                  <a:prstClr val="black"/>
                </a:solidFill>
                <a:latin typeface="Courier New" pitchFamily="49" charset="0"/>
                <a:ea typeface="Times New Roman" pitchFamily="18" charset="0"/>
                <a:cs typeface="Courier New" pitchFamily="49" charset="0"/>
              </a:rPr>
              <a:t>Δ</a:t>
            </a:r>
            <a:r>
              <a:rPr lang="ru-RU" altLang="ru-RU" sz="600" b="1">
                <a:solidFill>
                  <a:prstClr val="black"/>
                </a:solidFill>
                <a:latin typeface="Courier New" pitchFamily="49" charset="0"/>
                <a:ea typeface="Times New Roman" pitchFamily="18" charset="0"/>
                <a:cs typeface="Courier New" pitchFamily="49" charset="0"/>
              </a:rPr>
              <a:t>32</a:t>
            </a:r>
            <a:endParaRPr lang="ru-RU" altLang="ru-RU" sz="600" b="1">
              <a:solidFill>
                <a:prstClr val="black"/>
              </a:solidFill>
              <a:latin typeface="Courier New" pitchFamily="49" charset="0"/>
              <a:ea typeface="Calibri" pitchFamily="34" charset="0"/>
              <a:cs typeface="Courier New" pitchFamily="49" charset="0"/>
            </a:endParaRPr>
          </a:p>
          <a:p>
            <a:pPr fontAlgn="base">
              <a:lnSpc>
                <a:spcPct val="107000"/>
              </a:lnSpc>
              <a:spcBef>
                <a:spcPct val="0"/>
              </a:spcBef>
              <a:spcAft>
                <a:spcPts val="600"/>
              </a:spcAft>
              <a:buNone/>
            </a:pPr>
            <a:r>
              <a:rPr lang="ru-RU" altLang="ru-RU" sz="600" b="1">
                <a:solidFill>
                  <a:prstClr val="black"/>
                </a:solidFill>
                <a:latin typeface="Courier New" pitchFamily="49" charset="0"/>
                <a:cs typeface="Courier New" pitchFamily="49" charset="0"/>
              </a:rPr>
              <a:t>CAGCTCTCATTTTCCATAC</a:t>
            </a:r>
            <a:r>
              <a:rPr lang="ru-RU" altLang="ru-RU" sz="600" b="1">
                <a:solidFill>
                  <a:srgbClr val="FF0000"/>
                </a:solidFill>
                <a:latin typeface="Courier New" pitchFamily="49" charset="0"/>
                <a:cs typeface="Courier New" pitchFamily="49" charset="0"/>
              </a:rPr>
              <a:t>---------------</a:t>
            </a:r>
            <a:r>
              <a:rPr lang="en-US" altLang="ru-RU" sz="600" b="1">
                <a:solidFill>
                  <a:srgbClr val="FF0000"/>
                </a:solidFill>
                <a:latin typeface="Courier New" pitchFamily="49" charset="0"/>
                <a:cs typeface="Courier New" pitchFamily="49" charset="0"/>
              </a:rPr>
              <a:t>-----------</a:t>
            </a:r>
            <a:r>
              <a:rPr lang="ru-RU" altLang="ru-RU" sz="600" b="1">
                <a:solidFill>
                  <a:prstClr val="black"/>
                </a:solidFill>
                <a:latin typeface="Courier New" pitchFamily="49" charset="0"/>
                <a:cs typeface="Courier New" pitchFamily="49" charset="0"/>
              </a:rPr>
              <a:t>ATTAAAGATAGTCATCTT </a:t>
            </a:r>
            <a:r>
              <a:rPr lang="ru-RU" altLang="ru-RU" sz="600" b="1">
                <a:solidFill>
                  <a:prstClr val="black"/>
                </a:solidFill>
                <a:latin typeface="Courier New" pitchFamily="49" charset="0"/>
                <a:cs typeface="Times New Roman" pitchFamily="18" charset="0"/>
              </a:rPr>
              <a:t>- </a:t>
            </a:r>
            <a:r>
              <a:rPr lang="el-GR" altLang="ru-RU" sz="600" b="1">
                <a:solidFill>
                  <a:prstClr val="black"/>
                </a:solidFill>
                <a:latin typeface="Courier New" pitchFamily="49" charset="0"/>
                <a:cs typeface="Times New Roman" pitchFamily="18" charset="0"/>
              </a:rPr>
              <a:t>Δ</a:t>
            </a:r>
            <a:r>
              <a:rPr lang="ru-RU" altLang="ru-RU" sz="600" b="1">
                <a:solidFill>
                  <a:prstClr val="black"/>
                </a:solidFill>
                <a:latin typeface="Courier New" pitchFamily="49" charset="0"/>
                <a:cs typeface="Times New Roman" pitchFamily="18" charset="0"/>
              </a:rPr>
              <a:t>32</a:t>
            </a:r>
            <a:endParaRPr lang="ru-RU" altLang="ru-RU" sz="600" b="1">
              <a:solidFill>
                <a:prstClr val="black"/>
              </a:solidFill>
              <a:latin typeface="Courier New" pitchFamily="49" charset="0"/>
              <a:ea typeface="Calibri" pitchFamily="34" charset="0"/>
              <a:cs typeface="Calibri" pitchFamily="34" charset="0"/>
            </a:endParaRPr>
          </a:p>
        </p:txBody>
      </p:sp>
      <p:pic>
        <p:nvPicPr>
          <p:cNvPr id="1034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9005" y="4120761"/>
            <a:ext cx="2830115"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txBox="1">
            <a:spLocks/>
          </p:cNvSpPr>
          <p:nvPr/>
        </p:nvSpPr>
        <p:spPr>
          <a:xfrm>
            <a:off x="2759874" y="816769"/>
            <a:ext cx="6036469" cy="812006"/>
          </a:xfrm>
          <a:prstGeom prst="rect">
            <a:avLst/>
          </a:prstGeom>
          <a:solidFill>
            <a:schemeClr val="accent3">
              <a:lumMod val="20000"/>
              <a:lumOff val="80000"/>
            </a:schemeClr>
          </a:solidFill>
          <a:ln w="3175">
            <a:solidFill>
              <a:srgbClr val="04AC78"/>
            </a:solidFill>
          </a:ln>
        </p:spPr>
        <p:txBody>
          <a:bodyPr lIns="68570" tIns="34289" rIns="68570" bIns="34289"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spcAft>
                <a:spcPct val="0"/>
              </a:spcAft>
              <a:defRPr/>
            </a:pPr>
            <a:r>
              <a:rPr lang="ru-RU" sz="1100" b="1" dirty="0">
                <a:solidFill>
                  <a:prstClr val="black"/>
                </a:solidFill>
                <a:latin typeface="Calibri" panose="020F0502020204030204"/>
              </a:rPr>
              <a:t>Для проникновения в Т-лимфоцит вирус иммунодефицита человека использует в том числе рецептор </a:t>
            </a:r>
            <a:r>
              <a:rPr lang="en-US" sz="1100" b="1" dirty="0">
                <a:solidFill>
                  <a:prstClr val="black"/>
                </a:solidFill>
                <a:latin typeface="Calibri" panose="020F0502020204030204"/>
              </a:rPr>
              <a:t>CCR5. </a:t>
            </a:r>
            <a:r>
              <a:rPr lang="ru-RU" sz="1100" b="1" dirty="0">
                <a:solidFill>
                  <a:prstClr val="black"/>
                </a:solidFill>
                <a:latin typeface="Calibri" panose="020F0502020204030204"/>
              </a:rPr>
              <a:t> Существует и описана популяция людей с мутацией </a:t>
            </a:r>
            <a:r>
              <a:rPr lang="en-US" sz="1100" b="1" dirty="0">
                <a:solidFill>
                  <a:prstClr val="black"/>
                </a:solidFill>
                <a:latin typeface="Calibri" panose="020F0502020204030204"/>
              </a:rPr>
              <a:t>CCR5</a:t>
            </a:r>
            <a:r>
              <a:rPr lang="el-GR" sz="1100" b="1" dirty="0">
                <a:solidFill>
                  <a:prstClr val="black"/>
                </a:solidFill>
                <a:latin typeface="Calibri" panose="020F0502020204030204"/>
                <a:ea typeface="Times New Roman" panose="02020603050405020304" pitchFamily="18" charset="0"/>
                <a:cs typeface="Courier New" pitchFamily="49" charset="0"/>
              </a:rPr>
              <a:t>Δ</a:t>
            </a:r>
            <a:r>
              <a:rPr lang="ru-RU" sz="1100" b="1" dirty="0">
                <a:solidFill>
                  <a:prstClr val="black"/>
                </a:solidFill>
                <a:latin typeface="Calibri" panose="020F0502020204030204"/>
                <a:ea typeface="Times New Roman" panose="02020603050405020304" pitchFamily="18" charset="0"/>
                <a:cs typeface="Courier New" pitchFamily="49" charset="0"/>
              </a:rPr>
              <a:t>32, которая приводит к нокауту данного гена </a:t>
            </a:r>
            <a:r>
              <a:rPr lang="ru-RU" sz="1100" b="1" dirty="0" err="1">
                <a:solidFill>
                  <a:prstClr val="black"/>
                </a:solidFill>
                <a:latin typeface="Calibri" panose="020F0502020204030204"/>
                <a:ea typeface="Times New Roman" panose="02020603050405020304" pitchFamily="18" charset="0"/>
                <a:cs typeface="Courier New" pitchFamily="49" charset="0"/>
              </a:rPr>
              <a:t>ирезистентности</a:t>
            </a:r>
            <a:r>
              <a:rPr lang="ru-RU" sz="1100" b="1" dirty="0">
                <a:solidFill>
                  <a:prstClr val="black"/>
                </a:solidFill>
                <a:latin typeface="Calibri" panose="020F0502020204030204"/>
                <a:ea typeface="Times New Roman" panose="02020603050405020304" pitchFamily="18" charset="0"/>
                <a:cs typeface="Courier New" pitchFamily="49" charset="0"/>
              </a:rPr>
              <a:t> к ВИЧ. </a:t>
            </a:r>
            <a:r>
              <a:rPr lang="ru-RU" sz="1100" b="1" dirty="0">
                <a:solidFill>
                  <a:prstClr val="black"/>
                </a:solidFill>
                <a:latin typeface="Calibri" panose="020F0502020204030204"/>
                <a:ea typeface="Calibri" panose="020F0502020204030204" pitchFamily="34" charset="0"/>
                <a:cs typeface="Courier New" pitchFamily="49" charset="0"/>
              </a:rPr>
              <a:t>При помощи системы </a:t>
            </a:r>
            <a:r>
              <a:rPr lang="en-US" sz="1100" b="1" dirty="0">
                <a:solidFill>
                  <a:prstClr val="black"/>
                </a:solidFill>
                <a:latin typeface="Calibri" panose="020F0502020204030204"/>
                <a:ea typeface="Calibri" panose="020F0502020204030204" pitchFamily="34" charset="0"/>
                <a:cs typeface="Courier New" pitchFamily="49" charset="0"/>
              </a:rPr>
              <a:t>CRISPR/Cas9</a:t>
            </a:r>
            <a:r>
              <a:rPr lang="ru-RU" sz="1100" b="1" dirty="0">
                <a:solidFill>
                  <a:prstClr val="black"/>
                </a:solidFill>
                <a:latin typeface="Calibri" panose="020F0502020204030204"/>
                <a:ea typeface="Calibri" panose="020F0502020204030204" pitchFamily="34" charset="0"/>
                <a:cs typeface="Courier New" pitchFamily="49" charset="0"/>
              </a:rPr>
              <a:t> можно искусственно вызывать эту мутацию, что позволяет разработать различные стратегии излечения данного заболевания</a:t>
            </a:r>
            <a:r>
              <a:rPr lang="en-US" sz="1100" b="1" dirty="0">
                <a:solidFill>
                  <a:prstClr val="black"/>
                </a:solidFill>
                <a:latin typeface="Calibri" panose="020F0502020204030204"/>
                <a:ea typeface="Calibri" panose="020F0502020204030204" pitchFamily="34" charset="0"/>
                <a:cs typeface="Courier New" pitchFamily="49" charset="0"/>
              </a:rPr>
              <a:t>.</a:t>
            </a:r>
          </a:p>
        </p:txBody>
      </p:sp>
      <p:sp>
        <p:nvSpPr>
          <p:cNvPr id="103434" name="Прямоугольник 14"/>
          <p:cNvSpPr>
            <a:spLocks noChangeArrowheads="1"/>
          </p:cNvSpPr>
          <p:nvPr/>
        </p:nvSpPr>
        <p:spPr bwMode="auto">
          <a:xfrm>
            <a:off x="4563666" y="4936333"/>
            <a:ext cx="4572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r" eaLnBrk="0" fontAlgn="base" hangingPunct="0">
              <a:lnSpc>
                <a:spcPct val="100000"/>
              </a:lnSpc>
              <a:spcBef>
                <a:spcPct val="0"/>
              </a:spcBef>
              <a:spcAft>
                <a:spcPct val="0"/>
              </a:spcAft>
              <a:buFontTx/>
              <a:buNone/>
            </a:pPr>
            <a:r>
              <a:rPr lang="ru-RU" altLang="ru-RU" sz="1200" b="1" i="1" dirty="0" err="1">
                <a:solidFill>
                  <a:prstClr val="black"/>
                </a:solidFill>
                <a:ea typeface="Times New Roman" pitchFamily="18" charset="0"/>
                <a:cs typeface="Courier New" pitchFamily="49" charset="0"/>
              </a:rPr>
              <a:t>Дашинимаев</a:t>
            </a:r>
            <a:r>
              <a:rPr lang="ru-RU" altLang="ru-RU" sz="1200" b="1" i="1" dirty="0">
                <a:solidFill>
                  <a:prstClr val="black"/>
                </a:solidFill>
                <a:ea typeface="Times New Roman" pitchFamily="18" charset="0"/>
                <a:cs typeface="Courier New" pitchFamily="49" charset="0"/>
              </a:rPr>
              <a:t> Э.Б., неопубликованные данные </a:t>
            </a:r>
          </a:p>
        </p:txBody>
      </p:sp>
      <p:pic>
        <p:nvPicPr>
          <p:cNvPr id="103435" name="Рисунок 1"/>
          <p:cNvPicPr>
            <a:picLocks noChangeAspect="1" noChangeArrowheads="1"/>
          </p:cNvPicPr>
          <p:nvPr/>
        </p:nvPicPr>
        <p:blipFill>
          <a:blip r:embed="rId6">
            <a:extLst>
              <a:ext uri="{28A0092B-C50C-407E-A947-70E740481C1C}">
                <a14:useLocalDpi xmlns:a14="http://schemas.microsoft.com/office/drawing/2010/main" val="0"/>
              </a:ext>
            </a:extLst>
          </a:blip>
          <a:srcRect l="8415"/>
          <a:stretch>
            <a:fillRect/>
          </a:stretch>
        </p:blipFill>
        <p:spPr bwMode="auto">
          <a:xfrm>
            <a:off x="3659988" y="1756172"/>
            <a:ext cx="513992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Прямоугольник 16"/>
          <p:cNvSpPr>
            <a:spLocks noChangeArrowheads="1"/>
          </p:cNvSpPr>
          <p:nvPr/>
        </p:nvSpPr>
        <p:spPr bwMode="auto">
          <a:xfrm>
            <a:off x="3133726" y="1776412"/>
            <a:ext cx="526256" cy="29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1400" b="1">
                <a:solidFill>
                  <a:prstClr val="black"/>
                </a:solidFill>
                <a:ea typeface="Calibri" pitchFamily="34" charset="0"/>
                <a:cs typeface="Times New Roman" pitchFamily="18" charset="0"/>
              </a:rPr>
              <a:t>Chr 3</a:t>
            </a:r>
            <a:endParaRPr lang="ru-RU" altLang="ru-RU" sz="1400" b="1">
              <a:solidFill>
                <a:prstClr val="black"/>
              </a:solidFill>
              <a:ea typeface="Calibri" pitchFamily="34" charset="0"/>
              <a:cs typeface="Times New Roman" pitchFamily="18" charset="0"/>
            </a:endParaRPr>
          </a:p>
        </p:txBody>
      </p:sp>
      <p:sp>
        <p:nvSpPr>
          <p:cNvPr id="103437" name="Прямоугольник 2"/>
          <p:cNvSpPr>
            <a:spLocks noChangeArrowheads="1"/>
          </p:cNvSpPr>
          <p:nvPr/>
        </p:nvSpPr>
        <p:spPr bwMode="auto">
          <a:xfrm>
            <a:off x="3659981" y="2370545"/>
            <a:ext cx="5257800" cy="36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fontAlgn="base" hangingPunct="0">
              <a:lnSpc>
                <a:spcPct val="107000"/>
              </a:lnSpc>
              <a:spcBef>
                <a:spcPct val="0"/>
              </a:spcBef>
              <a:spcAft>
                <a:spcPct val="0"/>
              </a:spcAft>
              <a:buFontTx/>
              <a:buNone/>
            </a:pPr>
            <a:r>
              <a:rPr lang="en-US" altLang="ru-RU" sz="900" b="1">
                <a:solidFill>
                  <a:prstClr val="black"/>
                </a:solidFill>
                <a:ea typeface="Calibri" pitchFamily="34" charset="0"/>
                <a:cs typeface="Times New Roman" pitchFamily="18" charset="0"/>
              </a:rPr>
              <a:t>….CAGCTCTCATTTT</a:t>
            </a:r>
            <a:r>
              <a:rPr lang="en-US" altLang="ru-RU" sz="900" b="1">
                <a:solidFill>
                  <a:srgbClr val="FF0000"/>
                </a:solidFill>
                <a:ea typeface="Calibri" pitchFamily="34" charset="0"/>
                <a:cs typeface="Times New Roman" pitchFamily="18" charset="0"/>
              </a:rPr>
              <a:t>CCA</a:t>
            </a:r>
            <a:r>
              <a:rPr lang="en-US" altLang="ru-RU" sz="900" b="1">
                <a:solidFill>
                  <a:prstClr val="black"/>
                </a:solidFill>
                <a:ea typeface="Calibri" pitchFamily="34" charset="0"/>
                <a:cs typeface="Times New Roman" pitchFamily="18" charset="0"/>
              </a:rPr>
              <a:t>TACAGTCAGTATCAATTCTGGAAGAATTT</a:t>
            </a:r>
            <a:r>
              <a:rPr lang="en-US" altLang="ru-RU" sz="900" b="1">
                <a:solidFill>
                  <a:srgbClr val="FF0000"/>
                </a:solidFill>
                <a:ea typeface="Calibri" pitchFamily="34" charset="0"/>
                <a:cs typeface="Times New Roman" pitchFamily="18" charset="0"/>
              </a:rPr>
              <a:t>CCA</a:t>
            </a:r>
            <a:r>
              <a:rPr lang="en-US" altLang="ru-RU" sz="900" b="1">
                <a:solidFill>
                  <a:prstClr val="black"/>
                </a:solidFill>
                <a:ea typeface="Calibri" pitchFamily="34" charset="0"/>
                <a:cs typeface="Times New Roman" pitchFamily="18" charset="0"/>
              </a:rPr>
              <a:t>GACATTAAAGATAGTCATCTTGGGGCTGGT...</a:t>
            </a:r>
            <a:endParaRPr lang="ru-RU" altLang="ru-RU" sz="900" b="1">
              <a:solidFill>
                <a:prstClr val="black"/>
              </a:solidFill>
              <a:ea typeface="Calibri" pitchFamily="34" charset="0"/>
              <a:cs typeface="Times New Roman" pitchFamily="18" charset="0"/>
            </a:endParaRPr>
          </a:p>
        </p:txBody>
      </p:sp>
      <p:sp>
        <p:nvSpPr>
          <p:cNvPr id="103438" name="Прямоугольник 17"/>
          <p:cNvSpPr>
            <a:spLocks noChangeArrowheads="1"/>
          </p:cNvSpPr>
          <p:nvPr/>
        </p:nvSpPr>
        <p:spPr bwMode="auto">
          <a:xfrm>
            <a:off x="2672955" y="2237192"/>
            <a:ext cx="1112044" cy="5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1400" b="1">
                <a:solidFill>
                  <a:prstClr val="black"/>
                </a:solidFill>
                <a:ea typeface="Calibri" pitchFamily="34" charset="0"/>
                <a:cs typeface="Times New Roman" pitchFamily="18" charset="0"/>
              </a:rPr>
              <a:t>3-</a:t>
            </a:r>
            <a:r>
              <a:rPr lang="ru-RU" altLang="ru-RU" sz="1400" b="1">
                <a:solidFill>
                  <a:prstClr val="black"/>
                </a:solidFill>
                <a:ea typeface="Calibri" pitchFamily="34" charset="0"/>
                <a:cs typeface="Times New Roman" pitchFamily="18" charset="0"/>
              </a:rPr>
              <a:t>й экзон гена </a:t>
            </a:r>
            <a:r>
              <a:rPr lang="en-US" altLang="ru-RU" sz="1400" b="1">
                <a:solidFill>
                  <a:prstClr val="black"/>
                </a:solidFill>
                <a:ea typeface="Calibri" pitchFamily="34" charset="0"/>
                <a:cs typeface="Times New Roman" pitchFamily="18" charset="0"/>
              </a:rPr>
              <a:t>CCR5</a:t>
            </a:r>
            <a:endParaRPr lang="ru-RU" altLang="ru-RU" sz="1400" b="1">
              <a:solidFill>
                <a:prstClr val="black"/>
              </a:solidFill>
              <a:ea typeface="Calibri" pitchFamily="34" charset="0"/>
              <a:cs typeface="Times New Roman" pitchFamily="18" charset="0"/>
            </a:endParaRPr>
          </a:p>
        </p:txBody>
      </p:sp>
      <p:cxnSp>
        <p:nvCxnSpPr>
          <p:cNvPr id="20" name="Прямая соединительная линия 19"/>
          <p:cNvCxnSpPr/>
          <p:nvPr/>
        </p:nvCxnSpPr>
        <p:spPr>
          <a:xfrm flipH="1">
            <a:off x="3904060" y="2089554"/>
            <a:ext cx="903684" cy="3095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4932760" y="2100263"/>
            <a:ext cx="3709988" cy="3155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3441" name="Прямоугольник 52"/>
          <p:cNvSpPr>
            <a:spLocks noChangeArrowheads="1"/>
          </p:cNvSpPr>
          <p:nvPr/>
        </p:nvSpPr>
        <p:spPr bwMode="auto">
          <a:xfrm>
            <a:off x="2780111" y="2857507"/>
            <a:ext cx="837009" cy="5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1400" b="1">
                <a:solidFill>
                  <a:prstClr val="black"/>
                </a:solidFill>
                <a:ea typeface="Calibri" pitchFamily="34" charset="0"/>
                <a:cs typeface="Times New Roman" pitchFamily="18" charset="0"/>
              </a:rPr>
              <a:t>Cas9 + sgRNA</a:t>
            </a:r>
            <a:endParaRPr lang="ru-RU" altLang="ru-RU" sz="1400" b="1">
              <a:solidFill>
                <a:prstClr val="black"/>
              </a:solidFill>
              <a:ea typeface="Calibri" pitchFamily="34" charset="0"/>
              <a:cs typeface="Times New Roman" pitchFamily="18" charset="0"/>
            </a:endParaRPr>
          </a:p>
        </p:txBody>
      </p:sp>
      <p:sp>
        <p:nvSpPr>
          <p:cNvPr id="103442" name="Прямоугольник 53"/>
          <p:cNvSpPr>
            <a:spLocks noChangeArrowheads="1"/>
          </p:cNvSpPr>
          <p:nvPr/>
        </p:nvSpPr>
        <p:spPr bwMode="auto">
          <a:xfrm>
            <a:off x="4381500" y="2812262"/>
            <a:ext cx="266700" cy="30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1400" b="1">
                <a:solidFill>
                  <a:prstClr val="black"/>
                </a:solidFill>
                <a:ea typeface="Calibri" pitchFamily="34" charset="0"/>
                <a:cs typeface="Times New Roman" pitchFamily="18" charset="0"/>
              </a:rPr>
              <a:t>+ </a:t>
            </a:r>
            <a:endParaRPr lang="ru-RU" altLang="ru-RU" sz="1400" b="1">
              <a:solidFill>
                <a:prstClr val="black"/>
              </a:solidFill>
              <a:ea typeface="Calibri" pitchFamily="34" charset="0"/>
              <a:cs typeface="Times New Roman" pitchFamily="18" charset="0"/>
            </a:endParaRPr>
          </a:p>
        </p:txBody>
      </p:sp>
      <p:sp>
        <p:nvSpPr>
          <p:cNvPr id="103443" name="Прямоугольник 55"/>
          <p:cNvSpPr>
            <a:spLocks noChangeArrowheads="1"/>
          </p:cNvSpPr>
          <p:nvPr/>
        </p:nvSpPr>
        <p:spPr bwMode="auto">
          <a:xfrm>
            <a:off x="6240066" y="2803926"/>
            <a:ext cx="266700" cy="30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1400" b="1">
                <a:solidFill>
                  <a:prstClr val="black"/>
                </a:solidFill>
                <a:ea typeface="Calibri" pitchFamily="34" charset="0"/>
                <a:cs typeface="Times New Roman" pitchFamily="18" charset="0"/>
              </a:rPr>
              <a:t>+ </a:t>
            </a:r>
            <a:endParaRPr lang="ru-RU" altLang="ru-RU" sz="1400" b="1">
              <a:solidFill>
                <a:prstClr val="black"/>
              </a:solidFill>
              <a:ea typeface="Calibri" pitchFamily="34" charset="0"/>
              <a:cs typeface="Times New Roman" pitchFamily="18" charset="0"/>
            </a:endParaRPr>
          </a:p>
        </p:txBody>
      </p:sp>
      <p:cxnSp>
        <p:nvCxnSpPr>
          <p:cNvPr id="61" name="Прямая соединительная линия 60"/>
          <p:cNvCxnSpPr/>
          <p:nvPr/>
        </p:nvCxnSpPr>
        <p:spPr>
          <a:xfrm>
            <a:off x="4902995" y="2684867"/>
            <a:ext cx="119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a:off x="4972058" y="2684860"/>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a:off x="5042299" y="2684860"/>
            <a:ext cx="1190"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a:off x="5114927" y="2684860"/>
            <a:ext cx="119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5187556" y="2684867"/>
            <a:ext cx="1190"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5261380" y="2687242"/>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5331620" y="2687242"/>
            <a:ext cx="119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nvCxnSpPr>
        <p:spPr>
          <a:xfrm>
            <a:off x="5404255" y="2687242"/>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5476883" y="268724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5547124" y="2687242"/>
            <a:ext cx="1190"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5616186" y="2687242"/>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a:off x="5688814" y="2687242"/>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5762627" y="2687247"/>
            <a:ext cx="119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a:off x="5830492" y="2684860"/>
            <a:ext cx="1190"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a:off x="5899555" y="2684860"/>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5972183" y="2684860"/>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6869914" y="2683669"/>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6940156" y="2684867"/>
            <a:ext cx="1190"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86"/>
          <p:cNvCxnSpPr/>
          <p:nvPr/>
        </p:nvCxnSpPr>
        <p:spPr>
          <a:xfrm>
            <a:off x="7009217"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a:off x="7081845"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Прямая соединительная линия 88"/>
          <p:cNvCxnSpPr/>
          <p:nvPr/>
        </p:nvCxnSpPr>
        <p:spPr>
          <a:xfrm>
            <a:off x="7155656" y="2683669"/>
            <a:ext cx="119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a:off x="7227101"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nvCxnSpPr>
        <p:spPr>
          <a:xfrm>
            <a:off x="7297342" y="2684867"/>
            <a:ext cx="1190"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7369976"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Прямая соединительная линия 92"/>
          <p:cNvCxnSpPr/>
          <p:nvPr/>
        </p:nvCxnSpPr>
        <p:spPr>
          <a:xfrm>
            <a:off x="7442605" y="2683669"/>
            <a:ext cx="2381"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p:nvPr/>
        </p:nvCxnSpPr>
        <p:spPr>
          <a:xfrm>
            <a:off x="7512845" y="2684867"/>
            <a:ext cx="119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7581908"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7655720" y="2684867"/>
            <a:ext cx="119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7728349" y="2683669"/>
            <a:ext cx="1190" cy="27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7800983"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p:nvPr/>
        </p:nvCxnSpPr>
        <p:spPr>
          <a:xfrm>
            <a:off x="7871224" y="2684867"/>
            <a:ext cx="1190" cy="269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p:nvPr/>
        </p:nvCxnSpPr>
        <p:spPr>
          <a:xfrm>
            <a:off x="7943858" y="2684867"/>
            <a:ext cx="2381" cy="269081"/>
          </a:xfrm>
          <a:prstGeom prst="line">
            <a:avLst/>
          </a:prstGeom>
        </p:spPr>
        <p:style>
          <a:lnRef idx="1">
            <a:schemeClr val="accent1"/>
          </a:lnRef>
          <a:fillRef idx="0">
            <a:schemeClr val="accent1"/>
          </a:fillRef>
          <a:effectRef idx="0">
            <a:schemeClr val="accent1"/>
          </a:effectRef>
          <a:fontRef idx="minor">
            <a:schemeClr val="tx1"/>
          </a:fontRef>
        </p:style>
      </p:cxnSp>
      <p:sp>
        <p:nvSpPr>
          <p:cNvPr id="103476" name="Прямоугольник 105"/>
          <p:cNvSpPr>
            <a:spLocks noChangeArrowheads="1"/>
          </p:cNvSpPr>
          <p:nvPr/>
        </p:nvSpPr>
        <p:spPr bwMode="auto">
          <a:xfrm>
            <a:off x="3261124" y="3473061"/>
            <a:ext cx="1582340" cy="53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ru-RU" altLang="ru-RU" sz="1400" b="1">
                <a:solidFill>
                  <a:prstClr val="black"/>
                </a:solidFill>
                <a:ea typeface="Calibri" pitchFamily="34" charset="0"/>
                <a:cs typeface="Times New Roman" pitchFamily="18" charset="0"/>
              </a:rPr>
              <a:t>Искусственная </a:t>
            </a:r>
            <a:r>
              <a:rPr lang="en-US" altLang="ru-RU" sz="1400" b="1">
                <a:solidFill>
                  <a:prstClr val="black"/>
                </a:solidFill>
                <a:ea typeface="Calibri" pitchFamily="34" charset="0"/>
                <a:cs typeface="Times New Roman" pitchFamily="18" charset="0"/>
              </a:rPr>
              <a:t>CCR5</a:t>
            </a:r>
            <a:r>
              <a:rPr lang="el-GR" altLang="ru-RU" sz="1400" b="1">
                <a:solidFill>
                  <a:prstClr val="black"/>
                </a:solidFill>
                <a:ea typeface="Times New Roman" pitchFamily="18" charset="0"/>
                <a:cs typeface="Courier New" pitchFamily="49" charset="0"/>
              </a:rPr>
              <a:t>Δ</a:t>
            </a:r>
            <a:r>
              <a:rPr lang="ru-RU" altLang="ru-RU" sz="1400" b="1">
                <a:solidFill>
                  <a:prstClr val="black"/>
                </a:solidFill>
                <a:ea typeface="Times New Roman" pitchFamily="18" charset="0"/>
                <a:cs typeface="Courier New" pitchFamily="49" charset="0"/>
              </a:rPr>
              <a:t>32 мутация</a:t>
            </a:r>
            <a:endParaRPr lang="ru-RU" altLang="ru-RU" sz="1400" b="1">
              <a:solidFill>
                <a:prstClr val="black"/>
              </a:solidFill>
              <a:ea typeface="Calibri" pitchFamily="34" charset="0"/>
              <a:cs typeface="Times New Roman" pitchFamily="18" charset="0"/>
            </a:endParaRPr>
          </a:p>
        </p:txBody>
      </p:sp>
      <p:sp>
        <p:nvSpPr>
          <p:cNvPr id="103477" name="Прямоугольник 107"/>
          <p:cNvSpPr>
            <a:spLocks noChangeArrowheads="1"/>
          </p:cNvSpPr>
          <p:nvPr/>
        </p:nvSpPr>
        <p:spPr bwMode="auto">
          <a:xfrm>
            <a:off x="2459831" y="4088608"/>
            <a:ext cx="2705100" cy="77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ru-RU" altLang="ru-RU" sz="1400" b="1" dirty="0">
                <a:solidFill>
                  <a:prstClr val="black"/>
                </a:solidFill>
                <a:ea typeface="Calibri" pitchFamily="34" charset="0"/>
                <a:cs typeface="Times New Roman" pitchFamily="18" charset="0"/>
              </a:rPr>
              <a:t>Нокаут СС</a:t>
            </a:r>
            <a:r>
              <a:rPr lang="en-US" altLang="ru-RU" sz="1400" b="1" dirty="0">
                <a:solidFill>
                  <a:prstClr val="black"/>
                </a:solidFill>
                <a:ea typeface="Calibri" pitchFamily="34" charset="0"/>
                <a:cs typeface="Times New Roman" pitchFamily="18" charset="0"/>
              </a:rPr>
              <a:t>R5 </a:t>
            </a:r>
            <a:r>
              <a:rPr lang="ru-RU" altLang="ru-RU" sz="1400" b="1" dirty="0">
                <a:solidFill>
                  <a:prstClr val="black"/>
                </a:solidFill>
                <a:ea typeface="Calibri" pitchFamily="34" charset="0"/>
                <a:cs typeface="Times New Roman" pitchFamily="18" charset="0"/>
              </a:rPr>
              <a:t>произведен в ИПСК человека, в линиях клеток человека 1608</a:t>
            </a:r>
            <a:r>
              <a:rPr lang="en-US" altLang="ru-RU" sz="1400" b="1" dirty="0" err="1">
                <a:solidFill>
                  <a:prstClr val="black"/>
                </a:solidFill>
                <a:ea typeface="Calibri" pitchFamily="34" charset="0"/>
                <a:cs typeface="Times New Roman" pitchFamily="18" charset="0"/>
              </a:rPr>
              <a:t>hT</a:t>
            </a:r>
            <a:r>
              <a:rPr lang="en-US" altLang="ru-RU" sz="1400" b="1" dirty="0">
                <a:solidFill>
                  <a:prstClr val="black"/>
                </a:solidFill>
                <a:ea typeface="Calibri" pitchFamily="34" charset="0"/>
                <a:cs typeface="Times New Roman" pitchFamily="18" charset="0"/>
              </a:rPr>
              <a:t>, </a:t>
            </a:r>
            <a:r>
              <a:rPr lang="en-US" altLang="ru-RU" sz="1400" b="1" dirty="0">
                <a:solidFill>
                  <a:srgbClr val="FF0000"/>
                </a:solidFill>
                <a:ea typeface="Calibri" pitchFamily="34" charset="0"/>
                <a:cs typeface="Times New Roman" pitchFamily="18" charset="0"/>
              </a:rPr>
              <a:t>MT-4</a:t>
            </a:r>
            <a:r>
              <a:rPr lang="ru-RU" altLang="ru-RU" sz="1400" b="1" dirty="0">
                <a:solidFill>
                  <a:srgbClr val="FF0000"/>
                </a:solidFill>
                <a:ea typeface="Calibri" pitchFamily="34" charset="0"/>
                <a:cs typeface="Times New Roman" pitchFamily="18" charset="0"/>
              </a:rPr>
              <a:t> </a:t>
            </a:r>
          </a:p>
        </p:txBody>
      </p:sp>
      <p:sp>
        <p:nvSpPr>
          <p:cNvPr id="103478" name="Прямоугольник 108"/>
          <p:cNvSpPr>
            <a:spLocks noChangeArrowheads="1"/>
          </p:cNvSpPr>
          <p:nvPr/>
        </p:nvSpPr>
        <p:spPr bwMode="auto">
          <a:xfrm>
            <a:off x="4947047" y="3087291"/>
            <a:ext cx="838200"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900" b="1">
                <a:solidFill>
                  <a:prstClr val="black"/>
                </a:solidFill>
                <a:ea typeface="Calibri" pitchFamily="34" charset="0"/>
                <a:cs typeface="Times New Roman" pitchFamily="18" charset="0"/>
              </a:rPr>
              <a:t>sgRNA1</a:t>
            </a:r>
            <a:endParaRPr lang="ru-RU" altLang="ru-RU" sz="900" b="1">
              <a:solidFill>
                <a:prstClr val="black"/>
              </a:solidFill>
              <a:ea typeface="Calibri" pitchFamily="34" charset="0"/>
              <a:cs typeface="Times New Roman" pitchFamily="18" charset="0"/>
            </a:endParaRPr>
          </a:p>
        </p:txBody>
      </p:sp>
      <p:sp>
        <p:nvSpPr>
          <p:cNvPr id="103479" name="Прямоугольник 109"/>
          <p:cNvSpPr>
            <a:spLocks noChangeArrowheads="1"/>
          </p:cNvSpPr>
          <p:nvPr/>
        </p:nvSpPr>
        <p:spPr bwMode="auto">
          <a:xfrm>
            <a:off x="6984206" y="3094437"/>
            <a:ext cx="838200"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defRPr sz="2800">
                <a:solidFill>
                  <a:schemeClr val="tx1"/>
                </a:solidFill>
                <a:latin typeface="Calibri" pitchFamily="34" charset="0"/>
              </a:defRPr>
            </a:lvl1pPr>
            <a:lvl2pPr marL="685800" indent="-22860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fontAlgn="base">
              <a:lnSpc>
                <a:spcPct val="107000"/>
              </a:lnSpc>
              <a:spcBef>
                <a:spcPct val="0"/>
              </a:spcBef>
              <a:spcAft>
                <a:spcPts val="600"/>
              </a:spcAft>
              <a:buNone/>
            </a:pPr>
            <a:r>
              <a:rPr lang="en-US" altLang="ru-RU" sz="900" b="1">
                <a:solidFill>
                  <a:prstClr val="black"/>
                </a:solidFill>
                <a:ea typeface="Calibri" pitchFamily="34" charset="0"/>
                <a:cs typeface="Times New Roman" pitchFamily="18" charset="0"/>
              </a:rPr>
              <a:t>sgRNA2</a:t>
            </a:r>
            <a:endParaRPr lang="ru-RU" altLang="ru-RU" sz="900" b="1">
              <a:solidFill>
                <a:prstClr val="black"/>
              </a:solidFill>
              <a:ea typeface="Calibri" pitchFamily="34" charset="0"/>
              <a:cs typeface="Times New Roman" pitchFamily="18" charset="0"/>
            </a:endParaRPr>
          </a:p>
        </p:txBody>
      </p:sp>
      <p:sp>
        <p:nvSpPr>
          <p:cNvPr id="103480" name="Прямоугольник 110"/>
          <p:cNvSpPr>
            <a:spLocks noChangeArrowheads="1"/>
          </p:cNvSpPr>
          <p:nvPr/>
        </p:nvSpPr>
        <p:spPr bwMode="auto">
          <a:xfrm>
            <a:off x="3664744" y="2488414"/>
            <a:ext cx="5253038" cy="51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9" rIns="68570" bIns="34289">
            <a:spAutoFit/>
          </a:bodyPr>
          <a:lstStyle>
            <a:lvl1pPr>
              <a:lnSpc>
                <a:spcPct val="90000"/>
              </a:lnSpc>
              <a:spcBef>
                <a:spcPts val="10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Calibri" pitchFamily="34" charset="0"/>
              </a:defRPr>
            </a:lvl9pPr>
          </a:lstStyle>
          <a:p>
            <a:pPr eaLnBrk="0" fontAlgn="base" hangingPunct="0">
              <a:lnSpc>
                <a:spcPct val="107000"/>
              </a:lnSpc>
              <a:spcBef>
                <a:spcPct val="0"/>
              </a:spcBef>
              <a:spcAft>
                <a:spcPct val="0"/>
              </a:spcAft>
              <a:buFontTx/>
              <a:buNone/>
            </a:pPr>
            <a:r>
              <a:rPr lang="en-US" altLang="ru-RU" sz="900" b="1">
                <a:solidFill>
                  <a:prstClr val="black"/>
                </a:solidFill>
              </a:rPr>
              <a:t>….</a:t>
            </a:r>
            <a:r>
              <a:rPr lang="ru-RU" altLang="ru-RU" sz="900" b="1">
                <a:solidFill>
                  <a:prstClr val="black"/>
                </a:solidFill>
              </a:rPr>
              <a:t>TCGAGAGTAAAA</a:t>
            </a:r>
            <a:r>
              <a:rPr lang="ru-RU" altLang="ru-RU" sz="900" b="1">
                <a:solidFill>
                  <a:srgbClr val="FF0000"/>
                </a:solidFill>
              </a:rPr>
              <a:t>GGT</a:t>
            </a:r>
            <a:r>
              <a:rPr lang="ru-RU" altLang="ru-RU" sz="900" b="1">
                <a:solidFill>
                  <a:prstClr val="black"/>
                </a:solidFill>
              </a:rPr>
              <a:t>ATGTCAGTCATAGTTAAGACCTTCTTAAA</a:t>
            </a:r>
            <a:r>
              <a:rPr lang="ru-RU" altLang="ru-RU" sz="900" b="1">
                <a:solidFill>
                  <a:srgbClr val="FF0000"/>
                </a:solidFill>
              </a:rPr>
              <a:t>GGT</a:t>
            </a:r>
            <a:r>
              <a:rPr lang="ru-RU" altLang="ru-RU" sz="900" b="1">
                <a:solidFill>
                  <a:prstClr val="black"/>
                </a:solidFill>
              </a:rPr>
              <a:t>CTGTAATTTCTATCAGTAGAACCCCGACCA</a:t>
            </a:r>
            <a:r>
              <a:rPr lang="en-US" altLang="ru-RU" sz="900" b="1">
                <a:solidFill>
                  <a:prstClr val="black"/>
                </a:solidFill>
              </a:rPr>
              <a:t>…</a:t>
            </a:r>
            <a:endParaRPr lang="ru-RU" altLang="ru-RU" sz="900" b="1">
              <a:solidFill>
                <a:prstClr val="black"/>
              </a:solidFill>
            </a:endParaRPr>
          </a:p>
          <a:p>
            <a:pPr eaLnBrk="0" fontAlgn="base" hangingPunct="0">
              <a:lnSpc>
                <a:spcPct val="107000"/>
              </a:lnSpc>
              <a:spcBef>
                <a:spcPct val="0"/>
              </a:spcBef>
              <a:spcAft>
                <a:spcPct val="0"/>
              </a:spcAft>
              <a:buFontTx/>
              <a:buNone/>
            </a:pPr>
            <a:endParaRPr lang="ru-RU" altLang="ru-RU" sz="900" b="1">
              <a:solidFill>
                <a:prstClr val="black"/>
              </a:solidFill>
              <a:ea typeface="Calibri" pitchFamily="34" charset="0"/>
              <a:cs typeface="Times New Roman" pitchFamily="18" charset="0"/>
            </a:endParaRPr>
          </a:p>
        </p:txBody>
      </p:sp>
      <p:sp>
        <p:nvSpPr>
          <p:cNvPr id="114" name="Rectangle 3"/>
          <p:cNvSpPr>
            <a:spLocks noChangeArrowheads="1"/>
          </p:cNvSpPr>
          <p:nvPr/>
        </p:nvSpPr>
        <p:spPr bwMode="auto">
          <a:xfrm>
            <a:off x="4668441" y="2907035"/>
            <a:ext cx="1512094" cy="1962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0" tIns="34289" rIns="68570" bIns="34289" anchor="ctr">
            <a:spAutoFit/>
          </a:bodyPr>
          <a:lstStyle/>
          <a:p>
            <a:pPr eaLnBrk="0" fontAlgn="base" hangingPunct="0">
              <a:spcBef>
                <a:spcPct val="0"/>
              </a:spcBef>
              <a:spcAft>
                <a:spcPct val="0"/>
              </a:spcAft>
              <a:defRPr/>
            </a:pPr>
            <a:r>
              <a:rPr lang="en-US" altLang="ru-RU" sz="800" b="1" dirty="0">
                <a:solidFill>
                  <a:prstClr val="black"/>
                </a:solidFill>
              </a:rPr>
              <a:t>….U</a:t>
            </a:r>
            <a:r>
              <a:rPr lang="ru-RU" altLang="ru-RU" sz="800" dirty="0">
                <a:solidFill>
                  <a:prstClr val="black"/>
                </a:solidFill>
              </a:rPr>
              <a:t>ACAG</a:t>
            </a:r>
            <a:r>
              <a:rPr lang="en-US" altLang="ru-RU" sz="800" dirty="0">
                <a:solidFill>
                  <a:prstClr val="black"/>
                </a:solidFill>
              </a:rPr>
              <a:t>U</a:t>
            </a:r>
            <a:r>
              <a:rPr lang="ru-RU" altLang="ru-RU" sz="800" dirty="0">
                <a:solidFill>
                  <a:prstClr val="black"/>
                </a:solidFill>
              </a:rPr>
              <a:t>CAG</a:t>
            </a:r>
            <a:r>
              <a:rPr lang="en-US" altLang="ru-RU" sz="800" dirty="0">
                <a:solidFill>
                  <a:prstClr val="black"/>
                </a:solidFill>
              </a:rPr>
              <a:t>U</a:t>
            </a:r>
            <a:r>
              <a:rPr lang="ru-RU" altLang="ru-RU" sz="800" dirty="0">
                <a:solidFill>
                  <a:prstClr val="black"/>
                </a:solidFill>
              </a:rPr>
              <a:t>A</a:t>
            </a:r>
            <a:r>
              <a:rPr lang="en-US" altLang="ru-RU" sz="800" dirty="0">
                <a:solidFill>
                  <a:prstClr val="black"/>
                </a:solidFill>
              </a:rPr>
              <a:t>U</a:t>
            </a:r>
            <a:r>
              <a:rPr lang="ru-RU" altLang="ru-RU" sz="800" dirty="0">
                <a:solidFill>
                  <a:prstClr val="black"/>
                </a:solidFill>
              </a:rPr>
              <a:t>CAA</a:t>
            </a:r>
            <a:r>
              <a:rPr lang="en-US" altLang="ru-RU" sz="800" dirty="0">
                <a:solidFill>
                  <a:prstClr val="black"/>
                </a:solidFill>
              </a:rPr>
              <a:t>UU</a:t>
            </a:r>
            <a:r>
              <a:rPr lang="ru-RU" altLang="ru-RU" sz="800" dirty="0">
                <a:solidFill>
                  <a:prstClr val="black"/>
                </a:solidFill>
              </a:rPr>
              <a:t>C</a:t>
            </a:r>
            <a:r>
              <a:rPr lang="en-US" altLang="ru-RU" sz="800" dirty="0">
                <a:solidFill>
                  <a:prstClr val="black"/>
                </a:solidFill>
              </a:rPr>
              <a:t>U</a:t>
            </a:r>
            <a:r>
              <a:rPr lang="ru-RU" altLang="ru-RU" sz="800" dirty="0">
                <a:solidFill>
                  <a:prstClr val="black"/>
                </a:solidFill>
              </a:rPr>
              <a:t>G </a:t>
            </a:r>
          </a:p>
        </p:txBody>
      </p:sp>
      <p:sp>
        <p:nvSpPr>
          <p:cNvPr id="116" name="Rectangle 3"/>
          <p:cNvSpPr>
            <a:spLocks noChangeArrowheads="1"/>
          </p:cNvSpPr>
          <p:nvPr/>
        </p:nvSpPr>
        <p:spPr bwMode="auto">
          <a:xfrm>
            <a:off x="6653220" y="2911202"/>
            <a:ext cx="1513285" cy="1962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0" tIns="34289" rIns="68570" bIns="34289" anchor="ctr">
            <a:spAutoFit/>
          </a:bodyPr>
          <a:lstStyle/>
          <a:p>
            <a:pPr eaLnBrk="0" fontAlgn="base" hangingPunct="0">
              <a:spcBef>
                <a:spcPct val="0"/>
              </a:spcBef>
              <a:spcAft>
                <a:spcPct val="0"/>
              </a:spcAft>
              <a:defRPr/>
            </a:pPr>
            <a:r>
              <a:rPr lang="en-US" altLang="ru-RU" sz="800" b="1" dirty="0">
                <a:solidFill>
                  <a:prstClr val="black"/>
                </a:solidFill>
              </a:rPr>
              <a:t>….</a:t>
            </a:r>
            <a:r>
              <a:rPr lang="ru-RU" altLang="ru-RU" sz="800" dirty="0">
                <a:solidFill>
                  <a:prstClr val="black"/>
                </a:solidFill>
              </a:rPr>
              <a:t>GACA</a:t>
            </a:r>
            <a:r>
              <a:rPr lang="en-US" altLang="ru-RU" sz="800" dirty="0">
                <a:solidFill>
                  <a:prstClr val="black"/>
                </a:solidFill>
              </a:rPr>
              <a:t>UU</a:t>
            </a:r>
            <a:r>
              <a:rPr lang="ru-RU" altLang="ru-RU" sz="800" dirty="0">
                <a:solidFill>
                  <a:prstClr val="black"/>
                </a:solidFill>
              </a:rPr>
              <a:t>AAAGA</a:t>
            </a:r>
            <a:r>
              <a:rPr lang="en-US" altLang="ru-RU" sz="800" dirty="0">
                <a:solidFill>
                  <a:prstClr val="black"/>
                </a:solidFill>
              </a:rPr>
              <a:t>U</a:t>
            </a:r>
            <a:r>
              <a:rPr lang="ru-RU" altLang="ru-RU" sz="800" dirty="0">
                <a:solidFill>
                  <a:prstClr val="black"/>
                </a:solidFill>
              </a:rPr>
              <a:t>AG</a:t>
            </a:r>
            <a:r>
              <a:rPr lang="en-US" altLang="ru-RU" sz="800" dirty="0">
                <a:solidFill>
                  <a:prstClr val="black"/>
                </a:solidFill>
              </a:rPr>
              <a:t>U</a:t>
            </a:r>
            <a:r>
              <a:rPr lang="ru-RU" altLang="ru-RU" sz="800" dirty="0">
                <a:solidFill>
                  <a:prstClr val="black"/>
                </a:solidFill>
              </a:rPr>
              <a:t>CA</a:t>
            </a:r>
            <a:r>
              <a:rPr lang="en-US" altLang="ru-RU" sz="800" dirty="0">
                <a:solidFill>
                  <a:prstClr val="black"/>
                </a:solidFill>
              </a:rPr>
              <a:t>U</a:t>
            </a:r>
            <a:r>
              <a:rPr lang="ru-RU" altLang="ru-RU" sz="800" dirty="0">
                <a:solidFill>
                  <a:prstClr val="black"/>
                </a:solidFill>
              </a:rPr>
              <a:t>C</a:t>
            </a:r>
            <a:r>
              <a:rPr lang="en-US" altLang="ru-RU" sz="800" dirty="0">
                <a:solidFill>
                  <a:prstClr val="black"/>
                </a:solidFill>
              </a:rPr>
              <a:t>U</a:t>
            </a:r>
            <a:endParaRPr lang="ru-RU" altLang="ru-RU" sz="800" dirty="0">
              <a:solidFill>
                <a:prstClr val="black"/>
              </a:solidFill>
            </a:endParaRPr>
          </a:p>
        </p:txBody>
      </p:sp>
    </p:spTree>
    <p:extLst>
      <p:ext uri="{BB962C8B-B14F-4D97-AF65-F5344CB8AC3E}">
        <p14:creationId xmlns:p14="http://schemas.microsoft.com/office/powerpoint/2010/main" val="4272191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1213</TotalTime>
  <Words>1395</Words>
  <Application>Microsoft Office PowerPoint</Application>
  <PresentationFormat>Экран (16:9)</PresentationFormat>
  <Paragraphs>179</Paragraphs>
  <Slides>18</Slides>
  <Notes>2</Notes>
  <HiddenSlides>0</HiddenSlides>
  <MMClips>0</MMClips>
  <ScaleCrop>false</ScaleCrop>
  <HeadingPairs>
    <vt:vector size="4" baseType="variant">
      <vt:variant>
        <vt:lpstr>Тема</vt:lpstr>
      </vt:variant>
      <vt:variant>
        <vt:i4>5</vt:i4>
      </vt:variant>
      <vt:variant>
        <vt:lpstr>Заголовки слайдов</vt:lpstr>
      </vt:variant>
      <vt:variant>
        <vt:i4>18</vt:i4>
      </vt:variant>
    </vt:vector>
  </HeadingPairs>
  <TitlesOfParts>
    <vt:vector size="23" baseType="lpstr">
      <vt:lpstr>Тема Office</vt:lpstr>
      <vt:lpstr>1_Тема Office</vt:lpstr>
      <vt:lpstr>2_Тема Office</vt:lpstr>
      <vt:lpstr>3_Тема Office</vt:lpstr>
      <vt:lpstr>4_Тема Office</vt:lpstr>
      <vt:lpstr> О новых разработках в области биологических наук для здравоохранения    </vt:lpstr>
      <vt:lpstr>Презентация PowerPoint</vt:lpstr>
      <vt:lpstr>Используемые системы редактирования генома  </vt:lpstr>
      <vt:lpstr>Clustered regularly interspaced short palindromic repeats (CRISPR)</vt:lpstr>
      <vt:lpstr>Области применения систем редактирования генома (и CRISPR/Cas9, в частности) </vt:lpstr>
      <vt:lpstr>Перспективное направление применения CRISPR/Cas9 в сельском хозяйстве</vt:lpstr>
      <vt:lpstr>Презентация PowerPoint</vt:lpstr>
      <vt:lpstr>Возможное направление применения CRISPR/Cas9 в медицине: онкология</vt:lpstr>
      <vt:lpstr>CRISPR/Cas9 для борьбы с ВИЧ инфекцией – нокаут гена CCR5</vt:lpstr>
      <vt:lpstr>Презентация PowerPoint</vt:lpstr>
      <vt:lpstr>Первые опубликованные исследования по редактированию генома эмбриона человека </vt:lpstr>
      <vt:lpstr>Презентация PowerPoint</vt:lpstr>
      <vt:lpstr>  Эксперимент Хэ Цзянькуй на людях </vt:lpstr>
      <vt:lpstr>КОНВЕНЦИЯ О ЗАЩИТЕ ПРАВ И ДОСТОИНСТВА ЧЕЛОВЕКА В СВЯЗИ С ПРИМЕНЕНИЕМ ДОСТИЖЕНИЙ БИОЛОГИИ И МЕДИЦИНЫ: КОНВЕНЦИЯ О ПРАВАХ ЧЕЛОВЕКА И БИОМЕДИЦИНЕ (ETS N 164) (Овьедо, 4 апреля 1997 года) http://bioethics.imbp.ru/Principles/Convention.html </vt:lpstr>
      <vt:lpstr>  WHO establishing expert panel to develop global standards for governance and oversight of human genome editing  </vt:lpstr>
      <vt:lpstr>Конец эволюции человека? От естественного отбора к отбору инструментальному </vt:lpstr>
      <vt:lpstr>Презентация PowerPoint</vt:lpstr>
      <vt:lpstr>Редактирование генома эмбрионов человека в исследовательских целях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Мелехова</cp:lastModifiedBy>
  <cp:revision>113</cp:revision>
  <cp:lastPrinted>2017-11-10T12:54:52Z</cp:lastPrinted>
  <dcterms:created xsi:type="dcterms:W3CDTF">2017-11-05T15:27:37Z</dcterms:created>
  <dcterms:modified xsi:type="dcterms:W3CDTF">2019-12-04T11:07:17Z</dcterms:modified>
</cp:coreProperties>
</file>