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328" r:id="rId3"/>
    <p:sldId id="336" r:id="rId4"/>
    <p:sldId id="338" r:id="rId5"/>
    <p:sldId id="339" r:id="rId6"/>
    <p:sldId id="340" r:id="rId7"/>
    <p:sldId id="337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22" r:id="rId18"/>
    <p:sldId id="323" r:id="rId19"/>
    <p:sldId id="324" r:id="rId20"/>
    <p:sldId id="325" r:id="rId21"/>
    <p:sldId id="326" r:id="rId22"/>
    <p:sldId id="327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21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95E-8819-436B-83C1-27EDE27D678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A6B6-5B4D-420B-A4E5-6A3260BC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6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95E-8819-436B-83C1-27EDE27D678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A6B6-5B4D-420B-A4E5-6A3260BC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70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95E-8819-436B-83C1-27EDE27D678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A6B6-5B4D-420B-A4E5-6A3260BC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95E-8819-436B-83C1-27EDE27D678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A6B6-5B4D-420B-A4E5-6A3260BC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0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95E-8819-436B-83C1-27EDE27D678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A6B6-5B4D-420B-A4E5-6A3260BC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90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95E-8819-436B-83C1-27EDE27D678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A6B6-5B4D-420B-A4E5-6A3260BC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2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95E-8819-436B-83C1-27EDE27D678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A6B6-5B4D-420B-A4E5-6A3260BC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9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95E-8819-436B-83C1-27EDE27D678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A6B6-5B4D-420B-A4E5-6A3260BC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95E-8819-436B-83C1-27EDE27D678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A6B6-5B4D-420B-A4E5-6A3260BC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4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95E-8819-436B-83C1-27EDE27D678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A6B6-5B4D-420B-A4E5-6A3260BC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2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C95E-8819-436B-83C1-27EDE27D678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A6B6-5B4D-420B-A4E5-6A3260BC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0C95E-8819-436B-83C1-27EDE27D678C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AA6B6-5B4D-420B-A4E5-6A3260BC0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9505" y="521506"/>
            <a:ext cx="87232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«Эколого-экономическая оценка деградации почв и 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земель</a:t>
            </a:r>
            <a:r>
              <a:rPr lang="ru-RU" sz="4800" b="1" dirty="0">
                <a:solidFill>
                  <a:srgbClr val="002060"/>
                </a:solidFill>
              </a:rPr>
              <a:t>» 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заведующий кафедрой эрозии и охраны почв факультета почвоведения, д.б.н., проф. О.А. Макаров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77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2995" y="-556592"/>
            <a:ext cx="183394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63" y="17809"/>
            <a:ext cx="10054302" cy="62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19" y="6252167"/>
            <a:ext cx="109092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3.Обобщенный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эколого-экономической оценки деградации земель</a:t>
            </a:r>
            <a:endParaRPr lang="ru-RU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5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9505" y="521506"/>
            <a:ext cx="87232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Как строится система преподавания эколого-экономической оценки деградации  земель для студентов? </a:t>
            </a:r>
          </a:p>
        </p:txBody>
      </p:sp>
    </p:spTree>
    <p:extLst>
      <p:ext uri="{BB962C8B-B14F-4D97-AF65-F5344CB8AC3E}">
        <p14:creationId xmlns:p14="http://schemas.microsoft.com/office/powerpoint/2010/main" val="218370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9505" y="521506"/>
            <a:ext cx="87232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Сначала отмечается </a:t>
            </a:r>
            <a:r>
              <a:rPr lang="ru-RU" sz="4400" b="1" dirty="0" smtClean="0">
                <a:solidFill>
                  <a:srgbClr val="002060"/>
                </a:solidFill>
              </a:rPr>
              <a:t>колоссальная </a:t>
            </a:r>
            <a:r>
              <a:rPr lang="ru-RU" sz="4400" b="1" dirty="0" smtClean="0">
                <a:solidFill>
                  <a:srgbClr val="002060"/>
                </a:solidFill>
              </a:rPr>
              <a:t>актуальность эколого-экономических исследований деградированных земель,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приводится место  эколого-экономической оценки в общей системе  оценки земель.</a:t>
            </a:r>
          </a:p>
        </p:txBody>
      </p:sp>
    </p:spTree>
    <p:extLst>
      <p:ext uri="{BB962C8B-B14F-4D97-AF65-F5344CB8AC3E}">
        <p14:creationId xmlns:p14="http://schemas.microsoft.com/office/powerpoint/2010/main" val="297015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666" y="428473"/>
            <a:ext cx="1083733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Деградация земельных ресурсов </a:t>
            </a:r>
            <a:r>
              <a:rPr lang="ru-RU" sz="3200" b="1" dirty="0">
                <a:solidFill>
                  <a:srgbClr val="002060"/>
                </a:solidFill>
              </a:rPr>
              <a:t>является глобальной проблемой, затрагивающей до одной четверти земной суши и оказывающей крайне негативное влияние на доходы и продовольственную безопасность около двух миллиардов людей во всех агроэкологических зонах мира (</a:t>
            </a:r>
            <a:r>
              <a:rPr lang="ru-RU" sz="3200" b="1" dirty="0" err="1">
                <a:solidFill>
                  <a:srgbClr val="002060"/>
                </a:solidFill>
              </a:rPr>
              <a:t>Le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et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al</a:t>
            </a:r>
            <a:r>
              <a:rPr lang="ru-RU" sz="3200" b="1" dirty="0">
                <a:solidFill>
                  <a:srgbClr val="002060"/>
                </a:solidFill>
              </a:rPr>
              <a:t>. 2014), в том числе в Евразийском регионе (</a:t>
            </a:r>
            <a:r>
              <a:rPr lang="ru-RU" sz="3200" b="1" dirty="0" err="1">
                <a:solidFill>
                  <a:srgbClr val="002060"/>
                </a:solidFill>
              </a:rPr>
              <a:t>Pender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et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al</a:t>
            </a:r>
            <a:r>
              <a:rPr lang="ru-RU" sz="3200" b="1" dirty="0">
                <a:solidFill>
                  <a:srgbClr val="002060"/>
                </a:solidFill>
              </a:rPr>
              <a:t>. 2009). Хотя деградация земель наносила существенный вред хозяйственной деятельности людей на протяжении всей истории (</a:t>
            </a:r>
            <a:r>
              <a:rPr lang="ru-RU" sz="3200" b="1" dirty="0" err="1">
                <a:solidFill>
                  <a:srgbClr val="002060"/>
                </a:solidFill>
              </a:rPr>
              <a:t>Diamond</a:t>
            </a:r>
            <a:r>
              <a:rPr lang="ru-RU" sz="3200" b="1" dirty="0">
                <a:solidFill>
                  <a:srgbClr val="002060"/>
                </a:solidFill>
              </a:rPr>
              <a:t> 2005), она достигла нынешних глобальных масштабов, начиная со второй половины 20-го века (</a:t>
            </a:r>
            <a:r>
              <a:rPr lang="ru-RU" sz="3200" b="1" dirty="0" err="1">
                <a:solidFill>
                  <a:srgbClr val="002060"/>
                </a:solidFill>
              </a:rPr>
              <a:t>Nkonya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et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al</a:t>
            </a:r>
            <a:r>
              <a:rPr lang="ru-RU" sz="3200" b="1" dirty="0">
                <a:solidFill>
                  <a:srgbClr val="002060"/>
                </a:solidFill>
              </a:rPr>
              <a:t>. 2011). </a:t>
            </a:r>
          </a:p>
        </p:txBody>
      </p:sp>
    </p:spTree>
    <p:extLst>
      <p:ext uri="{BB962C8B-B14F-4D97-AF65-F5344CB8AC3E}">
        <p14:creationId xmlns:p14="http://schemas.microsoft.com/office/powerpoint/2010/main" val="223117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934" y="151475"/>
            <a:ext cx="1044786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В </a:t>
            </a:r>
            <a:r>
              <a:rPr lang="ru-RU" sz="3200" dirty="0"/>
              <a:t>с соответствии с </a:t>
            </a:r>
            <a:r>
              <a:rPr lang="ru-RU" sz="3200" b="1" dirty="0">
                <a:solidFill>
                  <a:srgbClr val="FF0000"/>
                </a:solidFill>
              </a:rPr>
              <a:t>Конвенцией по борьбе с опустыниванием Организации Объединенных </a:t>
            </a:r>
            <a:r>
              <a:rPr lang="ru-RU" sz="3200" b="1" dirty="0" smtClean="0">
                <a:solidFill>
                  <a:srgbClr val="FF0000"/>
                </a:solidFill>
              </a:rPr>
              <a:t>Наций</a:t>
            </a:r>
            <a:r>
              <a:rPr lang="ru-RU" sz="3200" dirty="0" smtClean="0"/>
              <a:t>, </a:t>
            </a:r>
            <a:r>
              <a:rPr lang="ru-RU" sz="3200" dirty="0"/>
              <a:t>деградация земель определяется как </a:t>
            </a:r>
            <a:r>
              <a:rPr lang="ru-RU" sz="3200" b="1" dirty="0"/>
              <a:t>«снижение или потеря биологической и экономической продуктивности пахотных земель или пастбищ, лесов и редколесий в результате землепользования или действия одного или нескольких процессов, в том числе связанных с деятельностью человека и особенностями его расселения, таких, как:  1) ветровая и/или водная эрозия почв; 2) ухудшение физических, химических и биологических или экономических свойств почв;  3) долгосрочная потеря естественного растительного покрова»</a:t>
            </a:r>
            <a:r>
              <a:rPr lang="ru-RU" sz="3200" dirty="0"/>
              <a:t> (UNCCD, 1996). </a:t>
            </a:r>
          </a:p>
        </p:txBody>
      </p:sp>
    </p:spTree>
    <p:extLst>
      <p:ext uri="{BB962C8B-B14F-4D97-AF65-F5344CB8AC3E}">
        <p14:creationId xmlns:p14="http://schemas.microsoft.com/office/powerpoint/2010/main" val="2384068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1238" y="188913"/>
            <a:ext cx="4918075" cy="509587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33CC"/>
              </a:buClr>
              <a:buFont typeface="Times New Roman" pitchFamily="18" charset="0"/>
              <a:buNone/>
            </a:pPr>
            <a:r>
              <a:rPr lang="ru-RU" alt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Оценка земельных ресурсов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388" y="620713"/>
            <a:ext cx="2011362" cy="1058862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Экономическая оценка (оценка стоимости) зе-мель – включает эко-номическую оценку почв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48038" y="1844675"/>
            <a:ext cx="1371600" cy="9144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18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Эколого-бонити-ровочная оценка  почв/земель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59338" y="1844675"/>
            <a:ext cx="1279525" cy="9144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Экологичес-кая оценка почв и земель, ОПС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27763" y="1844675"/>
            <a:ext cx="1279525" cy="9144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Эколого-экономичес-кая оценка земель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388" y="3213100"/>
            <a:ext cx="731837" cy="1152525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54000" tIns="46800" rIns="54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Кадаст-ровая оценка земель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42988" y="3213100"/>
            <a:ext cx="1189037" cy="1152525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54000" tIns="46800" rIns="54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Оценка пот-ребительной</a:t>
            </a:r>
            <a:r>
              <a:rPr lang="ru-RU" altLang="ru-RU" sz="1800" b="1">
                <a:cs typeface="Times New Roman" pitchFamily="18" charset="0"/>
              </a:rPr>
              <a:t> </a:t>
            </a:r>
            <a:r>
              <a:rPr lang="ru-RU" altLang="ru-RU" sz="1200" b="1">
                <a:cs typeface="Times New Roman" pitchFamily="18" charset="0"/>
              </a:rPr>
              <a:t>стоимости  (нормативной цены) земель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39975" y="3213100"/>
            <a:ext cx="936625" cy="1152525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54000" tIns="46800" rIns="54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Оценка рыночной</a:t>
            </a:r>
            <a:r>
              <a:rPr lang="ru-RU" altLang="ru-RU" sz="1800" b="1">
                <a:cs typeface="Times New Roman" pitchFamily="18" charset="0"/>
              </a:rPr>
              <a:t> </a:t>
            </a:r>
            <a:r>
              <a:rPr lang="ru-RU" altLang="ru-RU" sz="1200" b="1">
                <a:cs typeface="Times New Roman" pitchFamily="18" charset="0"/>
              </a:rPr>
              <a:t>стоимости земель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9388" y="4724400"/>
            <a:ext cx="1296987" cy="12573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Оценка инвести-ционной стоимости земель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8175" y="4724400"/>
            <a:ext cx="1189038" cy="12573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Оценка ликвида-ционной стоимости земель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419475" y="3213100"/>
            <a:ext cx="1028700" cy="1152525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36000" tIns="46800" rIns="54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Оценка эко-логического состояния (качества)</a:t>
            </a:r>
            <a:r>
              <a:rPr lang="ru-RU" altLang="ru-RU" sz="1800" b="1">
                <a:cs typeface="Times New Roman" pitchFamily="18" charset="0"/>
              </a:rPr>
              <a:t> </a:t>
            </a:r>
            <a:r>
              <a:rPr lang="ru-RU" altLang="ru-RU" sz="1200" b="1">
                <a:cs typeface="Times New Roman" pitchFamily="18" charset="0"/>
              </a:rPr>
              <a:t>почв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00563" y="3213100"/>
            <a:ext cx="1028700" cy="1152525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54000" tIns="46800" rIns="54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150" b="1" dirty="0" smtClean="0">
                <a:cs typeface="Times New Roman" pitchFamily="18" charset="0"/>
              </a:rPr>
              <a:t>Оценка эко-логического состояния (качества) ОПС (ОС)</a:t>
            </a:r>
            <a:r>
              <a:rPr lang="ar-SA" altLang="ru-RU" sz="1150" b="1" dirty="0" smtClean="0">
                <a:cs typeface="Times New Roman" pitchFamily="18" charset="0"/>
              </a:rPr>
              <a:t>‏</a:t>
            </a:r>
            <a:endParaRPr lang="ru-RU" altLang="ru-RU" sz="1150" b="1" dirty="0" smtClean="0">
              <a:cs typeface="Times New Roman" pitchFamily="18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2193925" y="692150"/>
            <a:ext cx="1947863" cy="50482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2049463" y="692150"/>
            <a:ext cx="2019300" cy="115252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3922713" y="692150"/>
            <a:ext cx="146050" cy="115252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067175" y="692150"/>
            <a:ext cx="1296988" cy="115252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067175" y="692150"/>
            <a:ext cx="2736850" cy="115252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179388" y="1700213"/>
            <a:ext cx="106362" cy="14986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79388" y="1700213"/>
            <a:ext cx="1239837" cy="15271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79388" y="1700213"/>
            <a:ext cx="1079500" cy="115252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3849688" y="2781300"/>
            <a:ext cx="1587500" cy="431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4930775" y="2781300"/>
            <a:ext cx="506413" cy="431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971550" y="2924175"/>
            <a:ext cx="0" cy="180022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1619250" y="4365625"/>
            <a:ext cx="865188" cy="358775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732588" y="4437063"/>
            <a:ext cx="868362" cy="1704975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18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Оценка степени выражен-ности эко-логическо-го риска почв, зе-мель и ОПС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ru-RU" altLang="ru-RU" sz="1200" b="1"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596188" y="2781300"/>
            <a:ext cx="1371600" cy="14859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18000" tIns="46800" rIns="18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Корректировка (уменьшение или увеличение) стоимости земель 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200" b="1">
              <a:cs typeface="Times New Roman" pitchFamily="18" charset="0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877050" y="2781300"/>
            <a:ext cx="287338" cy="1655763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6370638" y="2781300"/>
            <a:ext cx="508000" cy="19431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804025" y="2781300"/>
            <a:ext cx="792163" cy="6477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9237133" y="1272645"/>
            <a:ext cx="2812438" cy="692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200" i="1" dirty="0"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3600" b="1" i="1" dirty="0" smtClean="0">
                <a:solidFill>
                  <a:srgbClr val="FF0000"/>
                </a:solidFill>
                <a:cs typeface="Times New Roman" pitchFamily="18" charset="0"/>
              </a:rPr>
              <a:t>Рис.  4.  </a:t>
            </a:r>
            <a:r>
              <a:rPr lang="ru-RU" altLang="ru-RU" sz="3600" b="1" i="1" dirty="0">
                <a:solidFill>
                  <a:srgbClr val="FF0000"/>
                </a:solidFill>
                <a:cs typeface="Times New Roman" pitchFamily="18" charset="0"/>
              </a:rPr>
              <a:t>Виды оценки земельных ресурсов  </a:t>
            </a: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6877050" y="2781300"/>
            <a:ext cx="935038" cy="2087563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812088" y="4437063"/>
            <a:ext cx="1152525" cy="1693862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Определение величины ущерба</a:t>
            </a:r>
            <a:r>
              <a:rPr lang="en-US" altLang="ru-RU" sz="1200" b="1">
                <a:cs typeface="Times New Roman" pitchFamily="18" charset="0"/>
              </a:rPr>
              <a:t>/</a:t>
            </a:r>
            <a:r>
              <a:rPr lang="ru-RU" altLang="ru-RU" sz="1200" b="1">
                <a:cs typeface="Times New Roman" pitchFamily="18" charset="0"/>
              </a:rPr>
              <a:t>вреда  от загрязнения, деградации и захламления земель 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667625" y="188913"/>
            <a:ext cx="1320800" cy="19431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Другие виды неэкономичес-кой и неэколо-гической оцен-ки земель (аг-рохимическая, культурно-ис-торическая,</a:t>
            </a:r>
            <a:r>
              <a:rPr lang="ru-RU" altLang="ru-RU" sz="1200">
                <a:cs typeface="Times New Roman" pitchFamily="18" charset="0"/>
              </a:rPr>
              <a:t> </a:t>
            </a:r>
            <a:r>
              <a:rPr lang="ru-RU" altLang="ru-RU" sz="1200" b="1">
                <a:cs typeface="Times New Roman" pitchFamily="18" charset="0"/>
              </a:rPr>
              <a:t>национальная и т.д.)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200" b="1">
              <a:cs typeface="Times New Roman" pitchFamily="18" charset="0"/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4067175" y="692150"/>
            <a:ext cx="3600450" cy="360363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276600" y="4724400"/>
            <a:ext cx="3157538" cy="1258888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0" tIns="46800" rIns="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Оценка величины ставок экологического налога/</a:t>
            </a:r>
          </a:p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экологических платежей при загрязнении и захламлении  земельных участков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651500" y="3213100"/>
            <a:ext cx="1028700" cy="1152525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54000" tIns="46800" rIns="54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Оценка пре-дотвращен-ного эко-логическо-го ущерба </a:t>
            </a: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6083300" y="2781300"/>
            <a:ext cx="795338" cy="41433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-285750" y="85725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-285750" y="85725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213225" y="665163"/>
            <a:ext cx="1809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>
                <a:cs typeface="Times New Roman" pitchFamily="18" charset="0"/>
              </a:rPr>
              <a:t/>
            </a:r>
            <a:br>
              <a:rPr lang="ru-RU" altLang="ru-RU" sz="1200">
                <a:cs typeface="Times New Roman" pitchFamily="18" charset="0"/>
              </a:rPr>
            </a:br>
            <a:endParaRPr lang="ru-RU" altLang="ru-RU" sz="1200">
              <a:cs typeface="Times New Roman" pitchFamily="18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331913" y="1844675"/>
            <a:ext cx="1900237" cy="9144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200" b="1">
                <a:cs typeface="Times New Roman" pitchFamily="18" charset="0"/>
              </a:rPr>
              <a:t>Оценка природно-хозяйственной значи-мости (бонитировка)  почв/земель</a:t>
            </a:r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>
            <a:off x="179388" y="1700213"/>
            <a:ext cx="792162" cy="12969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>
            <a:off x="1187450" y="2781300"/>
            <a:ext cx="1655763" cy="4318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88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9505" y="521506"/>
            <a:ext cx="87232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Затем приводится определение эколого-экономической оценки земель и их подробное 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61921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422" y="1309633"/>
            <a:ext cx="101101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</a:rPr>
              <a:t>Эколого-экономическую оценку земель можно определить как </a:t>
            </a:r>
            <a:r>
              <a:rPr lang="ru-RU" sz="3600" b="1" dirty="0">
                <a:solidFill>
                  <a:srgbClr val="002060"/>
                </a:solidFill>
              </a:rPr>
              <a:t>установление убытков или прибылей, рассчитанных на основе оценки качества отдельных природных компонентов и ОС в целом, а также – на основе оценки эффективности применения природоохранных и </a:t>
            </a:r>
            <a:r>
              <a:rPr lang="ru-RU" sz="3600" b="1" dirty="0" err="1">
                <a:solidFill>
                  <a:srgbClr val="002060"/>
                </a:solidFill>
              </a:rPr>
              <a:t>природосберегающих</a:t>
            </a:r>
            <a:r>
              <a:rPr lang="ru-RU" sz="3600" b="1" dirty="0">
                <a:solidFill>
                  <a:srgbClr val="002060"/>
                </a:solidFill>
              </a:rPr>
              <a:t> технологий.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427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61049" y="465826"/>
            <a:ext cx="10230928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9875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следующие разновидности эколого-экономической оценки земель:</a:t>
            </a:r>
          </a:p>
          <a:p>
            <a:pPr algn="just">
              <a:spcBef>
                <a:spcPct val="0"/>
              </a:spcBef>
              <a:buClrTx/>
              <a:buSzTx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ущерба/вреда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(фактического, предотвращенного, накопленного, вероятного и т.д.), связанного с загрязнением, деградацией и захламлением почв и земель</a:t>
            </a:r>
            <a:endParaRPr lang="ru-RU" alt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величины ставок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налога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загрязнении, деградации и захламлении  земельных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участков/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экологических платежей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при загрязнении и захламлении  земельных участков;</a:t>
            </a:r>
            <a:endParaRPr lang="ru-RU" alt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стоимости земель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(использование экологических поправочных коэффициентов к стоимости земельных участков, разработка специальных  методов оценки загрязненных, деградированных и захламлённых земель); </a:t>
            </a:r>
            <a:endParaRPr lang="ru-RU" alt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интерпретация 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экосистемных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сервисов (услуг).</a:t>
            </a:r>
            <a:endParaRPr lang="ru-RU" altLang="ru-RU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92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93"/>
          <p:cNvSpPr>
            <a:spLocks noChangeArrowheads="1"/>
          </p:cNvSpPr>
          <p:nvPr/>
        </p:nvSpPr>
        <p:spPr bwMode="auto">
          <a:xfrm>
            <a:off x="179388" y="115888"/>
            <a:ext cx="4248150" cy="357346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ru-RU" sz="1400" b="1">
                <a:latin typeface="Times New Roman" panose="02020603050405020304" pitchFamily="18" charset="0"/>
              </a:rPr>
              <a:t>УБЫТКИ</a:t>
            </a:r>
            <a:endParaRPr lang="en-GB" altLang="ru-RU" sz="1400" b="1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GB" altLang="ru-RU" sz="1400" b="1">
                <a:latin typeface="Times New Roman" panose="02020603050405020304" pitchFamily="18" charset="0"/>
              </a:rPr>
              <a:t>- Оценка экологического ущерба/вреда (фактического, предотвращенного, накопленного, вероятного и т.д.), связанного с загрязнением, деградацией и захламлением почв и земель;</a:t>
            </a:r>
            <a:endParaRPr lang="en-GB" altLang="ru-RU" sz="1400" b="1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GB" altLang="ru-RU" sz="1400" b="1">
                <a:latin typeface="Times New Roman" panose="02020603050405020304" pitchFamily="18" charset="0"/>
              </a:rPr>
              <a:t>- Оценка экологического налога/экологических платежей;</a:t>
            </a:r>
            <a:endParaRPr lang="en-GB" altLang="ru-RU" sz="1400" b="1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GB" altLang="ru-RU" sz="1400" b="1">
                <a:latin typeface="Times New Roman" panose="02020603050405020304" pitchFamily="18" charset="0"/>
              </a:rPr>
              <a:t>- Оценка экологических рисков загрязнения, деградации и захламления земельных участков</a:t>
            </a:r>
            <a:endParaRPr lang="en-GB" altLang="ru-RU" sz="1400" b="1">
              <a:solidFill>
                <a:schemeClr val="bg1"/>
              </a:solidFill>
            </a:endParaRPr>
          </a:p>
        </p:txBody>
      </p:sp>
      <p:sp>
        <p:nvSpPr>
          <p:cNvPr id="12" name="Овал 104"/>
          <p:cNvSpPr>
            <a:spLocks noChangeArrowheads="1"/>
          </p:cNvSpPr>
          <p:nvPr/>
        </p:nvSpPr>
        <p:spPr bwMode="auto">
          <a:xfrm>
            <a:off x="7710308" y="115888"/>
            <a:ext cx="3780077" cy="33691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ru-RU" sz="2000" b="1" dirty="0">
                <a:latin typeface="Times New Roman" panose="02020603050405020304" pitchFamily="18" charset="0"/>
              </a:rPr>
              <a:t>ПРИБЫЛИ (</a:t>
            </a:r>
            <a:r>
              <a:rPr lang="en-GB" altLang="ru-RU" sz="2000" b="1" dirty="0" err="1">
                <a:latin typeface="Times New Roman" panose="02020603050405020304" pitchFamily="18" charset="0"/>
              </a:rPr>
              <a:t>преимущества</a:t>
            </a:r>
            <a:r>
              <a:rPr lang="en-GB" altLang="ru-RU" sz="2000" b="1" dirty="0">
                <a:latin typeface="Times New Roman" panose="02020603050405020304" pitchFamily="18" charset="0"/>
              </a:rPr>
              <a:t>)</a:t>
            </a:r>
            <a:endParaRPr lang="en-GB" altLang="ru-RU" sz="2000" b="1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GB" altLang="ru-RU" sz="2000" b="1" dirty="0" smtClean="0">
                <a:latin typeface="Times New Roman" panose="02020603050405020304" pitchFamily="18" charset="0"/>
              </a:rPr>
              <a:t>-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en-GB" altLang="ru-RU" sz="2000" b="1" dirty="0" err="1" smtClean="0">
                <a:latin typeface="Times New Roman" panose="02020603050405020304" pitchFamily="18" charset="0"/>
              </a:rPr>
              <a:t>Оценка</a:t>
            </a:r>
            <a:r>
              <a:rPr lang="en-GB" alt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en-GB" altLang="ru-RU" sz="2000" b="1" dirty="0" err="1">
                <a:latin typeface="Times New Roman" panose="02020603050405020304" pitchFamily="18" charset="0"/>
              </a:rPr>
              <a:t>экосистемных</a:t>
            </a:r>
            <a:r>
              <a:rPr lang="en-GB" altLang="ru-RU" sz="2000" b="1" dirty="0">
                <a:latin typeface="Times New Roman" panose="02020603050405020304" pitchFamily="18" charset="0"/>
              </a:rPr>
              <a:t> </a:t>
            </a:r>
            <a:r>
              <a:rPr lang="en-GB" altLang="ru-RU" sz="2000" b="1" dirty="0" err="1">
                <a:latin typeface="Times New Roman" panose="02020603050405020304" pitchFamily="18" charset="0"/>
              </a:rPr>
              <a:t>севисов</a:t>
            </a:r>
            <a:r>
              <a:rPr lang="en-GB" altLang="ru-RU" sz="2000" b="1" dirty="0">
                <a:latin typeface="Times New Roman" panose="02020603050405020304" pitchFamily="18" charset="0"/>
              </a:rPr>
              <a:t> (</a:t>
            </a:r>
            <a:r>
              <a:rPr lang="en-GB" altLang="ru-RU" sz="2000" b="1" dirty="0" err="1">
                <a:latin typeface="Times New Roman" panose="02020603050405020304" pitchFamily="18" charset="0"/>
              </a:rPr>
              <a:t>услуг</a:t>
            </a:r>
            <a:r>
              <a:rPr lang="en-GB" altLang="ru-RU" sz="2000" b="1" dirty="0">
                <a:latin typeface="Times New Roman" panose="02020603050405020304" pitchFamily="18" charset="0"/>
              </a:rPr>
              <a:t>) </a:t>
            </a:r>
            <a:r>
              <a:rPr lang="en-GB" altLang="ru-RU" sz="2000" b="1" dirty="0" err="1">
                <a:latin typeface="Times New Roman" panose="02020603050405020304" pitchFamily="18" charset="0"/>
              </a:rPr>
              <a:t>почв</a:t>
            </a:r>
            <a:r>
              <a:rPr lang="en-GB" altLang="ru-RU" sz="2000" b="1" dirty="0">
                <a:latin typeface="Times New Roman" panose="02020603050405020304" pitchFamily="18" charset="0"/>
              </a:rPr>
              <a:t> и </a:t>
            </a:r>
            <a:r>
              <a:rPr lang="en-GB" altLang="ru-RU" sz="2000" b="1" dirty="0" err="1">
                <a:latin typeface="Times New Roman" panose="02020603050405020304" pitchFamily="18" charset="0"/>
              </a:rPr>
              <a:t>земель</a:t>
            </a:r>
            <a:r>
              <a:rPr lang="en-GB" altLang="ru-RU" sz="2000" b="1" dirty="0">
                <a:latin typeface="Times New Roman" panose="02020603050405020304" pitchFamily="18" charset="0"/>
              </a:rPr>
              <a:t> </a:t>
            </a:r>
            <a:endParaRPr lang="en-GB" alt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Овал 108"/>
          <p:cNvSpPr>
            <a:spLocks noChangeArrowheads="1"/>
          </p:cNvSpPr>
          <p:nvPr/>
        </p:nvSpPr>
        <p:spPr bwMode="auto">
          <a:xfrm>
            <a:off x="3909579" y="3069431"/>
            <a:ext cx="4337274" cy="359368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ru-RU" sz="1600" b="1" dirty="0">
                <a:latin typeface="Times New Roman" panose="02020603050405020304" pitchFamily="18" charset="0"/>
              </a:rPr>
              <a:t>СОПОСТАВЛЕНИЕ УБЫТКОВ И ПРИБЫЛЕЙ (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преимуществ</a:t>
            </a:r>
            <a:r>
              <a:rPr lang="en-GB" altLang="ru-RU" sz="1600" b="1" dirty="0">
                <a:latin typeface="Times New Roman" panose="02020603050405020304" pitchFamily="18" charset="0"/>
              </a:rPr>
              <a:t>)</a:t>
            </a:r>
            <a:endParaRPr lang="en-GB" altLang="ru-RU" sz="1600" b="1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GB" altLang="ru-RU" sz="1600" b="1" dirty="0">
                <a:latin typeface="Times New Roman" panose="02020603050405020304" pitchFamily="18" charset="0"/>
              </a:rPr>
              <a:t>- 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Оценка</a:t>
            </a:r>
            <a:r>
              <a:rPr lang="en-GB" altLang="ru-RU" sz="1600" b="1" dirty="0">
                <a:latin typeface="Times New Roman" panose="02020603050405020304" pitchFamily="18" charset="0"/>
              </a:rPr>
              <a:t> </a:t>
            </a:r>
            <a:r>
              <a:rPr lang="en-GB" altLang="ru-RU" sz="1600" b="1" dirty="0">
                <a:latin typeface="Calibri" panose="020F0502020204030204" pitchFamily="34" charset="0"/>
              </a:rPr>
              <a:t>«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действия</a:t>
            </a:r>
            <a:r>
              <a:rPr lang="en-GB" altLang="ru-RU" sz="1600" b="1" dirty="0">
                <a:latin typeface="Times New Roman" panose="02020603050405020304" pitchFamily="18" charset="0"/>
              </a:rPr>
              <a:t>/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бездействия</a:t>
            </a:r>
            <a:r>
              <a:rPr lang="en-GB" altLang="ru-RU" sz="1600" b="1" dirty="0">
                <a:latin typeface="Calibri" panose="020F0502020204030204" pitchFamily="34" charset="0"/>
              </a:rPr>
              <a:t>»</a:t>
            </a:r>
            <a:r>
              <a:rPr lang="en-GB" altLang="ru-RU" sz="1600" b="1" dirty="0">
                <a:latin typeface="Times New Roman" panose="02020603050405020304" pitchFamily="18" charset="0"/>
              </a:rPr>
              <a:t> (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методика</a:t>
            </a:r>
            <a:r>
              <a:rPr lang="en-GB" altLang="ru-RU" sz="1600" b="1" dirty="0">
                <a:latin typeface="Times New Roman" panose="02020603050405020304" pitchFamily="18" charset="0"/>
              </a:rPr>
              <a:t> Й. 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фон</a:t>
            </a:r>
            <a:r>
              <a:rPr lang="en-GB" altLang="ru-RU" sz="1600" b="1" dirty="0">
                <a:latin typeface="Times New Roman" panose="02020603050405020304" pitchFamily="18" charset="0"/>
              </a:rPr>
              <a:t> 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Брауна</a:t>
            </a:r>
            <a:r>
              <a:rPr lang="en-GB" altLang="ru-RU" sz="1600" b="1" dirty="0">
                <a:latin typeface="Times New Roman" panose="02020603050405020304" pitchFamily="18" charset="0"/>
              </a:rPr>
              <a:t>);</a:t>
            </a:r>
            <a:endParaRPr lang="en-GB" altLang="ru-RU" sz="1600" b="1" dirty="0">
              <a:solidFill>
                <a:schemeClr val="bg1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GB" altLang="ru-RU" sz="1600" b="1" dirty="0">
                <a:latin typeface="Times New Roman" panose="02020603050405020304" pitchFamily="18" charset="0"/>
              </a:rPr>
              <a:t>- 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Корректировка</a:t>
            </a:r>
            <a:r>
              <a:rPr lang="en-GB" altLang="ru-RU" sz="1600" b="1" dirty="0">
                <a:latin typeface="Times New Roman" panose="02020603050405020304" pitchFamily="18" charset="0"/>
              </a:rPr>
              <a:t> 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стоимости</a:t>
            </a:r>
            <a:r>
              <a:rPr lang="en-GB" altLang="ru-RU" sz="1600" b="1" dirty="0">
                <a:latin typeface="Times New Roman" panose="02020603050405020304" pitchFamily="18" charset="0"/>
              </a:rPr>
              <a:t> 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земель</a:t>
            </a:r>
            <a:r>
              <a:rPr lang="en-GB" altLang="ru-RU" sz="1600" b="1" dirty="0">
                <a:latin typeface="Times New Roman" panose="02020603050405020304" pitchFamily="18" charset="0"/>
              </a:rPr>
              <a:t> 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на</a:t>
            </a:r>
            <a:r>
              <a:rPr lang="en-GB" altLang="ru-RU" sz="1600" b="1" dirty="0">
                <a:latin typeface="Times New Roman" panose="02020603050405020304" pitchFamily="18" charset="0"/>
              </a:rPr>
              <a:t> 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основе</a:t>
            </a:r>
            <a:r>
              <a:rPr lang="en-GB" altLang="ru-RU" sz="1600" b="1" dirty="0">
                <a:latin typeface="Times New Roman" panose="02020603050405020304" pitchFamily="18" charset="0"/>
              </a:rPr>
              <a:t> 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сведений</a:t>
            </a:r>
            <a:r>
              <a:rPr lang="en-GB" altLang="ru-RU" sz="1600" b="1" dirty="0">
                <a:latin typeface="Times New Roman" panose="02020603050405020304" pitchFamily="18" charset="0"/>
              </a:rPr>
              <a:t> 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об</a:t>
            </a:r>
            <a:r>
              <a:rPr lang="en-GB" altLang="ru-RU" sz="1600" b="1" dirty="0">
                <a:latin typeface="Times New Roman" panose="02020603050405020304" pitchFamily="18" charset="0"/>
              </a:rPr>
              <a:t> 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их</a:t>
            </a:r>
            <a:r>
              <a:rPr lang="en-GB" altLang="ru-RU" sz="1600" b="1" dirty="0">
                <a:latin typeface="Times New Roman" panose="02020603050405020304" pitchFamily="18" charset="0"/>
              </a:rPr>
              <a:t> 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экологическом</a:t>
            </a:r>
            <a:r>
              <a:rPr lang="en-GB" altLang="ru-RU" sz="1600" b="1" dirty="0">
                <a:latin typeface="Times New Roman" panose="02020603050405020304" pitchFamily="18" charset="0"/>
              </a:rPr>
              <a:t> </a:t>
            </a:r>
            <a:r>
              <a:rPr lang="en-GB" altLang="ru-RU" sz="1600" b="1" dirty="0" err="1">
                <a:latin typeface="Times New Roman" panose="02020603050405020304" pitchFamily="18" charset="0"/>
              </a:rPr>
              <a:t>состоянии</a:t>
            </a:r>
            <a:r>
              <a:rPr lang="en-GB" altLang="ru-RU" sz="1600" b="1" dirty="0">
                <a:latin typeface="Times New Roman" panose="02020603050405020304" pitchFamily="18" charset="0"/>
              </a:rPr>
              <a:t>  </a:t>
            </a:r>
            <a:endParaRPr lang="en-GB" altLang="ru-RU" sz="16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ru-RU" sz="1800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5"/>
          <p:cNvCxnSpPr>
            <a:cxnSpLocks noChangeShapeType="1"/>
          </p:cNvCxnSpPr>
          <p:nvPr/>
        </p:nvCxnSpPr>
        <p:spPr bwMode="auto">
          <a:xfrm flipH="1">
            <a:off x="6134880" y="2411412"/>
            <a:ext cx="41633" cy="635824"/>
          </a:xfrm>
          <a:prstGeom prst="line">
            <a:avLst/>
          </a:prstGeom>
          <a:noFill/>
          <a:ln w="3175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Прямая соединительная линия 6"/>
          <p:cNvCxnSpPr>
            <a:cxnSpLocks noChangeShapeType="1"/>
            <a:stCxn id="12" idx="2"/>
          </p:cNvCxnSpPr>
          <p:nvPr/>
        </p:nvCxnSpPr>
        <p:spPr bwMode="auto">
          <a:xfrm flipH="1">
            <a:off x="6176514" y="1800480"/>
            <a:ext cx="1533794" cy="610932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4426939" y="2193101"/>
            <a:ext cx="1749574" cy="218311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180975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19" name="Прямоугольник 15"/>
          <p:cNvSpPr>
            <a:spLocks noChangeArrowheads="1"/>
          </p:cNvSpPr>
          <p:nvPr/>
        </p:nvSpPr>
        <p:spPr bwMode="auto">
          <a:xfrm>
            <a:off x="478415" y="4187285"/>
            <a:ext cx="31321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Рис.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5.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Разновидности </a:t>
            </a:r>
            <a:r>
              <a:rPr lang="ru-RU" altLang="ru-RU" sz="1800" b="1" dirty="0">
                <a:solidFill>
                  <a:srgbClr val="FF0000"/>
                </a:solidFill>
              </a:rPr>
              <a:t>эколого-экономической оценки земель  системе прибылей и убытков, получаемых в результате использования биогеоценозов</a:t>
            </a:r>
          </a:p>
        </p:txBody>
      </p:sp>
    </p:spTree>
    <p:extLst>
      <p:ext uri="{BB962C8B-B14F-4D97-AF65-F5344CB8AC3E}">
        <p14:creationId xmlns:p14="http://schemas.microsoft.com/office/powerpoint/2010/main" val="102761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9505" y="521506"/>
            <a:ext cx="87232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В учебном плане факультета почвоведения в последние 5-10 лет появились лекционные и специальные курсы, в которых затрагиваются вопросы </a:t>
            </a:r>
            <a:r>
              <a:rPr lang="ru-RU" sz="4800" b="1" dirty="0" smtClean="0">
                <a:solidFill>
                  <a:srgbClr val="FF0000"/>
                </a:solidFill>
              </a:rPr>
              <a:t>эколого-экономической оценки, в том числе оценки  деградации почв и земель</a:t>
            </a:r>
            <a:r>
              <a:rPr lang="ru-RU" sz="4800" b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9049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70936" y="188913"/>
            <a:ext cx="11248845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i="1" dirty="0">
                <a:solidFill>
                  <a:srgbClr val="FF0000"/>
                </a:solidFill>
              </a:rPr>
              <a:t>Оценка экологического ущерба/вреда (фактического, предотвращенного, накопленного, вероятного и т.д.), связанного с загрязнением, деградацией и захламлением почв и земель </a:t>
            </a:r>
            <a:endParaRPr lang="ru-RU" altLang="ru-RU" sz="3600" b="1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u="sng" dirty="0">
                <a:solidFill>
                  <a:srgbClr val="002060"/>
                </a:solidFill>
              </a:rPr>
              <a:t>1. Оценка </a:t>
            </a:r>
            <a:r>
              <a:rPr lang="ru-RU" altLang="ru-RU" sz="2800" b="1" u="sng" dirty="0" smtClean="0">
                <a:solidFill>
                  <a:srgbClr val="002060"/>
                </a:solidFill>
              </a:rPr>
              <a:t>фактического ущерба/вреда </a:t>
            </a:r>
            <a:r>
              <a:rPr lang="ru-RU" altLang="ru-RU" sz="2800" b="1" u="sng" dirty="0">
                <a:solidFill>
                  <a:srgbClr val="002060"/>
                </a:solidFill>
              </a:rPr>
              <a:t>от загрязнения, деградации и захламления земельных участков.</a:t>
            </a:r>
            <a:endParaRPr lang="ru-RU" altLang="ru-RU" sz="2800" b="1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</a:rPr>
              <a:t>Как </a:t>
            </a:r>
            <a:r>
              <a:rPr lang="ru-RU" altLang="ru-RU" sz="2800" b="1" dirty="0">
                <a:solidFill>
                  <a:srgbClr val="002060"/>
                </a:solidFill>
              </a:rPr>
              <a:t>известно, в соответствии со статьей 4  Федерального закона от 10 января 2002 г. N 7-ФЗ "Об охране окружающей среды", </a:t>
            </a:r>
            <a:r>
              <a:rPr lang="ru-RU" altLang="ru-RU" sz="2800" b="1" dirty="0">
                <a:solidFill>
                  <a:srgbClr val="FF0000"/>
                </a:solidFill>
              </a:rPr>
              <a:t>почвы и земли являются объектом охраны окружающей среды от загрязнения, истощения, деградации, порчи, уничтожения и иного негативного воздействия хозяйственной и иной деятельности</a:t>
            </a:r>
            <a:r>
              <a:rPr lang="ru-RU" altLang="ru-RU" sz="28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0424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35590" y="771495"/>
            <a:ext cx="1054105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</a:rPr>
              <a:t>Статьями 77, 78 этого закона предусмотрены обязанность полного возмещения вреда и порядок компенсации вреда окружающей среде, а статья 1 его же определяет </a:t>
            </a:r>
            <a:r>
              <a:rPr lang="ru-RU" altLang="ru-RU" sz="3600" b="1" dirty="0">
                <a:solidFill>
                  <a:srgbClr val="FF0000"/>
                </a:solidFill>
              </a:rPr>
              <a:t>вред окружающей среде как «…негативное изменение окружающей среды в результате ее загрязнения, повлекшее за собой деградацию естественных экологических систем и истощение природных ресурсов».</a:t>
            </a:r>
          </a:p>
        </p:txBody>
      </p:sp>
    </p:spTree>
    <p:extLst>
      <p:ext uri="{BB962C8B-B14F-4D97-AF65-F5344CB8AC3E}">
        <p14:creationId xmlns:p14="http://schemas.microsoft.com/office/powerpoint/2010/main" val="3481926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14068" y="188913"/>
            <a:ext cx="1044658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002060"/>
                </a:solidFill>
              </a:rPr>
              <a:t>В большинстве случаев понятия </a:t>
            </a:r>
            <a:r>
              <a:rPr lang="ru-RU" altLang="ru-RU" sz="4000" b="1" dirty="0">
                <a:solidFill>
                  <a:srgbClr val="FF0000"/>
                </a:solidFill>
              </a:rPr>
              <a:t>«вред» </a:t>
            </a:r>
            <a:r>
              <a:rPr lang="ru-RU" altLang="ru-RU" sz="4000" b="1" dirty="0">
                <a:solidFill>
                  <a:srgbClr val="002060"/>
                </a:solidFill>
              </a:rPr>
              <a:t>и </a:t>
            </a:r>
            <a:r>
              <a:rPr lang="ru-RU" altLang="ru-RU" sz="4000" b="1" dirty="0">
                <a:solidFill>
                  <a:srgbClr val="FF0000"/>
                </a:solidFill>
              </a:rPr>
              <a:t>«ущерб» </a:t>
            </a:r>
            <a:r>
              <a:rPr lang="ru-RU" altLang="ru-RU" sz="4000" b="1" dirty="0">
                <a:solidFill>
                  <a:srgbClr val="002060"/>
                </a:solidFill>
              </a:rPr>
              <a:t>являются равнозначными по своему смыслу, однако, термин «вред» является  </a:t>
            </a:r>
            <a:r>
              <a:rPr lang="ru-RU" altLang="ru-RU" sz="4000" b="1" dirty="0">
                <a:solidFill>
                  <a:srgbClr val="FF0000"/>
                </a:solidFill>
              </a:rPr>
              <a:t>более комплексным</a:t>
            </a:r>
            <a:r>
              <a:rPr lang="ru-RU" altLang="ru-RU" sz="4000" b="1" dirty="0">
                <a:solidFill>
                  <a:srgbClr val="002060"/>
                </a:solidFill>
              </a:rPr>
              <a:t>, чем «ущерб» и может выражаться не только в денежных единицах, а, например, - в баллах (потери экологического качества конкретных природных компонентов). </a:t>
            </a:r>
          </a:p>
        </p:txBody>
      </p:sp>
    </p:spTree>
    <p:extLst>
      <p:ext uri="{BB962C8B-B14F-4D97-AF65-F5344CB8AC3E}">
        <p14:creationId xmlns:p14="http://schemas.microsoft.com/office/powerpoint/2010/main" val="1543626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47313" y="223419"/>
            <a:ext cx="9825487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Существует два основных способа исчисления размеров ущерба/вреда, нанесенного почвам и землям: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1)	исходя  из затрат  на проведение полного объема работ по очистке загрязненных земель,  восстановлению деградированных земель, изъятию отходов  с захламленных участков;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2)	в случае невозможности оценить указанные затраты, размеры ущерба от загрязнения земель рассчитываются по формулам, учитывающим площадь,  глубину и степень загрязнения, деградации и захламления, экономические характеристики исследуемого региона и специальные земельные таксы, назначаемые нормативным путем </a:t>
            </a:r>
          </a:p>
        </p:txBody>
      </p:sp>
    </p:spTree>
    <p:extLst>
      <p:ext uri="{BB962C8B-B14F-4D97-AF65-F5344CB8AC3E}">
        <p14:creationId xmlns:p14="http://schemas.microsoft.com/office/powerpoint/2010/main" val="552767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71268" y="152220"/>
            <a:ext cx="10472468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Наиболее распространенными методиками оценки ущерба/вреда являются: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1. «Порядок определения размеров ущерба от загрязнения земель химическими веществами» (Утверждена Роскомземом  10 ноября 1993 г. и </a:t>
            </a:r>
            <a:r>
              <a:rPr lang="ru-RU" altLang="ru-RU" sz="2400" b="1" dirty="0" err="1">
                <a:solidFill>
                  <a:srgbClr val="002060"/>
                </a:solidFill>
              </a:rPr>
              <a:t>Минприродой</a:t>
            </a:r>
            <a:r>
              <a:rPr lang="ru-RU" altLang="ru-RU" sz="2400" b="1" dirty="0">
                <a:solidFill>
                  <a:srgbClr val="002060"/>
                </a:solidFill>
              </a:rPr>
              <a:t>  РФ 18 ноября 1993 г.) – </a:t>
            </a:r>
            <a:r>
              <a:rPr lang="ru-RU" altLang="ru-RU" sz="2400" b="1" i="1" dirty="0">
                <a:solidFill>
                  <a:srgbClr val="FF0000"/>
                </a:solidFill>
              </a:rPr>
              <a:t>в настоящее время не действует</a:t>
            </a:r>
            <a:r>
              <a:rPr lang="ru-RU" altLang="ru-RU" sz="2400" b="1" dirty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2. «Методика определения размеров ущерба от деградации почв и земель» (Утверждена приказом Роскомзема  и  Минприроды России от 17 июля 1994 г.) -  – </a:t>
            </a:r>
            <a:r>
              <a:rPr lang="ru-RU" altLang="ru-RU" sz="2400" b="1" i="1" dirty="0">
                <a:solidFill>
                  <a:srgbClr val="FF0000"/>
                </a:solidFill>
              </a:rPr>
              <a:t>в настоящее время не действует</a:t>
            </a:r>
            <a:r>
              <a:rPr lang="ru-RU" altLang="ru-RU" sz="2400" b="1" i="1" dirty="0">
                <a:solidFill>
                  <a:srgbClr val="002060"/>
                </a:solidFill>
              </a:rPr>
              <a:t>.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3. «Методика исчисления размера ущерба, вызванного  захламлением, загрязнением и деградацией земель на территории Москвы»  (Утверждена Постановлением Правительства Москвы от 22 июля 2008 г. № 589-ПП)    – </a:t>
            </a:r>
            <a:r>
              <a:rPr lang="ru-RU" altLang="ru-RU" sz="2400" b="1" i="1" dirty="0">
                <a:solidFill>
                  <a:srgbClr val="FF0000"/>
                </a:solidFill>
              </a:rPr>
              <a:t>в настоящее время не действует</a:t>
            </a:r>
            <a:r>
              <a:rPr lang="ru-RU" altLang="ru-RU" sz="2400" b="1" dirty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4. «Методика исчисления размера вреда, причиненного почвам как объекту охраны окружающей среды» (Утверждена приказом Минприроды России  от 8 июля 2010  № 238)  - </a:t>
            </a:r>
            <a:r>
              <a:rPr lang="ru-RU" altLang="ru-RU" sz="2400" b="1" i="1" dirty="0">
                <a:solidFill>
                  <a:srgbClr val="FF0000"/>
                </a:solidFill>
              </a:rPr>
              <a:t>действующая методика</a:t>
            </a:r>
            <a:r>
              <a:rPr lang="ru-RU" altLang="ru-RU" sz="2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058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49" y="404813"/>
            <a:ext cx="1101102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u="sng" dirty="0">
                <a:solidFill>
                  <a:srgbClr val="FF0000"/>
                </a:solidFill>
              </a:rPr>
              <a:t>2.Оценка предотвращенного экологического  </a:t>
            </a:r>
            <a:r>
              <a:rPr lang="ru-RU" altLang="ru-RU" sz="4000" b="1" u="sng" dirty="0" smtClean="0">
                <a:solidFill>
                  <a:srgbClr val="FF0000"/>
                </a:solidFill>
              </a:rPr>
              <a:t>ущерба</a:t>
            </a:r>
            <a:r>
              <a:rPr lang="ru-RU" altLang="ru-RU" sz="4000" b="1" u="sng" dirty="0">
                <a:solidFill>
                  <a:srgbClr val="FF0000"/>
                </a:solidFill>
              </a:rPr>
              <a:t>.</a:t>
            </a:r>
            <a:endParaRPr lang="ru-RU" altLang="ru-RU" sz="40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 b="1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rgbClr val="002060"/>
                </a:solidFill>
              </a:rPr>
              <a:t>Расчет </a:t>
            </a:r>
            <a:r>
              <a:rPr lang="ru-RU" altLang="ru-RU" sz="4000" b="1" dirty="0">
                <a:solidFill>
                  <a:srgbClr val="002060"/>
                </a:solidFill>
              </a:rPr>
              <a:t>этого вида ущерба </a:t>
            </a:r>
            <a:r>
              <a:rPr lang="ru-RU" altLang="ru-RU" sz="4000" b="1" dirty="0" smtClean="0">
                <a:solidFill>
                  <a:srgbClr val="002060"/>
                </a:solidFill>
              </a:rPr>
              <a:t>проводится </a:t>
            </a:r>
            <a:r>
              <a:rPr lang="ru-RU" altLang="ru-RU" sz="4000" b="1" dirty="0">
                <a:solidFill>
                  <a:srgbClr val="002060"/>
                </a:solidFill>
              </a:rPr>
              <a:t>в соответствии с «Временной методикой определения предотвращенного экологического ущерба» (</a:t>
            </a:r>
            <a:r>
              <a:rPr lang="ru-RU" altLang="ru-RU" sz="4000" b="1" dirty="0" err="1">
                <a:solidFill>
                  <a:srgbClr val="002060"/>
                </a:solidFill>
              </a:rPr>
              <a:t>Госкомэкология</a:t>
            </a:r>
            <a:r>
              <a:rPr lang="ru-RU" altLang="ru-RU" sz="4000" b="1" dirty="0">
                <a:solidFill>
                  <a:srgbClr val="002060"/>
                </a:solidFill>
              </a:rPr>
              <a:t> России, 1999). </a:t>
            </a:r>
          </a:p>
        </p:txBody>
      </p:sp>
    </p:spTree>
    <p:extLst>
      <p:ext uri="{BB962C8B-B14F-4D97-AF65-F5344CB8AC3E}">
        <p14:creationId xmlns:p14="http://schemas.microsoft.com/office/powerpoint/2010/main" val="538470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399" y="1355004"/>
            <a:ext cx="103631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002060"/>
                </a:solidFill>
              </a:rPr>
              <a:t>Под предотвращенным экологическим ущербом понимается  </a:t>
            </a:r>
            <a:r>
              <a:rPr lang="ru-RU" altLang="ru-RU" sz="3200" b="1" dirty="0">
                <a:solidFill>
                  <a:srgbClr val="FF0000"/>
                </a:solidFill>
              </a:rPr>
              <a:t>определение материальных и финансовых потерь и убытков (включая упущенную выгоду) от ухудшения состояния окружающей природной среды в целом или ее отдельных компонентов, которые удалось избежать в результате проведения природоохранных мероприятий. </a:t>
            </a:r>
          </a:p>
        </p:txBody>
      </p:sp>
    </p:spTree>
    <p:extLst>
      <p:ext uri="{BB962C8B-B14F-4D97-AF65-F5344CB8AC3E}">
        <p14:creationId xmlns:p14="http://schemas.microsoft.com/office/powerpoint/2010/main" val="136895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" y="549275"/>
            <a:ext cx="1082675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u="sng" dirty="0">
                <a:solidFill>
                  <a:srgbClr val="FF0000"/>
                </a:solidFill>
              </a:rPr>
              <a:t>3.Оценка вероятного ущерба (оценка риска) загрязнения почв.</a:t>
            </a:r>
            <a:endParaRPr lang="ru-RU" altLang="ru-RU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b="1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В </a:t>
            </a:r>
            <a:r>
              <a:rPr lang="ru-RU" altLang="ru-RU" b="1" dirty="0">
                <a:solidFill>
                  <a:srgbClr val="002060"/>
                </a:solidFill>
              </a:rPr>
              <a:t>соответствии со  ст.1 в Федерального закона РФ от 10.01.02 от №7-ФЗ «Об охране окружающей среды» </a:t>
            </a:r>
            <a:r>
              <a:rPr lang="ru-RU" altLang="ru-RU" b="1" dirty="0">
                <a:solidFill>
                  <a:srgbClr val="FF0000"/>
                </a:solidFill>
              </a:rPr>
              <a:t>экологический риск </a:t>
            </a:r>
            <a:r>
              <a:rPr lang="ru-RU" altLang="ru-RU" b="1" dirty="0">
                <a:solidFill>
                  <a:srgbClr val="002060"/>
                </a:solidFill>
              </a:rPr>
              <a:t>определяется  как </a:t>
            </a:r>
            <a:r>
              <a:rPr lang="ru-RU" altLang="ru-RU" b="1" dirty="0">
                <a:solidFill>
                  <a:srgbClr val="FF0000"/>
                </a:solidFill>
              </a:rPr>
              <a:t>«…вероятность наступления события, имеющего неблагоприятные последствия для природной среды и вызванного негативным воздействием хозяйственной и иной деятельности, чрезвычайными ситуациями природного и техногенного характера». </a:t>
            </a:r>
          </a:p>
        </p:txBody>
      </p:sp>
    </p:spTree>
    <p:extLst>
      <p:ext uri="{BB962C8B-B14F-4D97-AF65-F5344CB8AC3E}">
        <p14:creationId xmlns:p14="http://schemas.microsoft.com/office/powerpoint/2010/main" val="3343017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466849" y="661914"/>
            <a:ext cx="82804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80975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Calibri" pitchFamily="34" charset="0"/>
              </a:rPr>
              <a:t>Чтобы сделать  оценку риска количественной, в настоящее время вводят понятие риска R, определяемого как произведение вероятности Р неблагоприятного события (аварии, катастрофы и т. д.) и ожидаемого ущерба У в результате этого события:</a:t>
            </a:r>
            <a:endParaRPr lang="ru-RU" altLang="ru-RU" sz="3600" b="1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Calibri" pitchFamily="34" charset="0"/>
              </a:rPr>
              <a:t>     </a:t>
            </a:r>
            <a:r>
              <a:rPr lang="ru-RU" altLang="ru-RU" sz="7200" b="1" dirty="0">
                <a:solidFill>
                  <a:srgbClr val="FF0000"/>
                </a:solidFill>
                <a:latin typeface="Calibri" pitchFamily="34" charset="0"/>
              </a:rPr>
              <a:t>R = PУ                                                                                                </a:t>
            </a:r>
            <a:endParaRPr lang="ru-RU" altLang="ru-RU" sz="72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73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40405" y="539221"/>
            <a:ext cx="8647112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002060"/>
                </a:solidFill>
              </a:rPr>
              <a:t>Возможно избежать присутствие двух вероятностных  величин в одной формуле, видоизменив  понятие риска </a:t>
            </a:r>
            <a:r>
              <a:rPr lang="ru-RU" altLang="ru-RU" sz="4000" b="1" dirty="0">
                <a:solidFill>
                  <a:srgbClr val="FF0000"/>
                </a:solidFill>
              </a:rPr>
              <a:t>R</a:t>
            </a:r>
            <a:r>
              <a:rPr lang="ru-RU" altLang="ru-RU" sz="4000" b="1" dirty="0">
                <a:solidFill>
                  <a:srgbClr val="002060"/>
                </a:solidFill>
              </a:rPr>
              <a:t>  как вероятности </a:t>
            </a:r>
            <a:r>
              <a:rPr lang="ru-RU" altLang="ru-RU" sz="4000" b="1" dirty="0">
                <a:solidFill>
                  <a:srgbClr val="FF0000"/>
                </a:solidFill>
              </a:rPr>
              <a:t>Р</a:t>
            </a:r>
            <a:r>
              <a:rPr lang="ru-RU" altLang="ru-RU" sz="4000" b="1" dirty="0">
                <a:solidFill>
                  <a:srgbClr val="002060"/>
                </a:solidFill>
              </a:rPr>
              <a:t> того, что почвам в результате их загрязнения будет нанесен  максимально возможный ущерб </a:t>
            </a:r>
            <a:r>
              <a:rPr lang="ru-RU" altLang="ru-RU" sz="4000" b="1" dirty="0" err="1">
                <a:solidFill>
                  <a:srgbClr val="002060"/>
                </a:solidFill>
              </a:rPr>
              <a:t>Уmax</a:t>
            </a:r>
            <a:r>
              <a:rPr lang="ru-RU" altLang="ru-RU" sz="4000" b="1" dirty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>
                <a:solidFill>
                  <a:srgbClr val="FF0000"/>
                </a:solidFill>
              </a:rPr>
              <a:t>R = </a:t>
            </a:r>
            <a:r>
              <a:rPr lang="ru-RU" altLang="ru-RU" sz="4400" b="1" dirty="0" err="1">
                <a:solidFill>
                  <a:srgbClr val="FF0000"/>
                </a:solidFill>
              </a:rPr>
              <a:t>PУmax</a:t>
            </a:r>
            <a:endParaRPr lang="ru-RU" alt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1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9505" y="521506"/>
            <a:ext cx="87232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Примеры Указанные курсы читаются студентам, обучающимся по двум направлениям  - «Почвоведение» и «Экология и природопользование».</a:t>
            </a:r>
          </a:p>
        </p:txBody>
      </p:sp>
    </p:spTree>
    <p:extLst>
      <p:ext uri="{BB962C8B-B14F-4D97-AF65-F5344CB8AC3E}">
        <p14:creationId xmlns:p14="http://schemas.microsoft.com/office/powerpoint/2010/main" val="3799755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5320"/>
              </p:ext>
            </p:extLst>
          </p:nvPr>
        </p:nvGraphicFramePr>
        <p:xfrm>
          <a:off x="262468" y="544435"/>
          <a:ext cx="11446932" cy="5898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4384"/>
                <a:gridCol w="1859988"/>
                <a:gridCol w="3261881"/>
                <a:gridCol w="2810679"/>
              </a:tblGrid>
              <a:tr h="2546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Уровни потери качества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Потеря </a:t>
                      </a:r>
                      <a:r>
                        <a:rPr lang="ru-RU" sz="2000" dirty="0" smtClean="0">
                          <a:effectLst/>
                        </a:rPr>
                        <a:t>экологической </a:t>
                      </a:r>
                      <a:r>
                        <a:rPr lang="ru-RU" sz="2000" dirty="0">
                          <a:effectLst/>
                        </a:rPr>
                        <a:t>ценности ПТК, 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Категория степени выраженности экологического риска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</a:t>
                      </a:r>
                      <a:r>
                        <a:rPr lang="ru-RU" sz="2000" dirty="0">
                          <a:effectLst/>
                        </a:rPr>
                        <a:t> - вероятность ухудшения экологического качества ОПС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8230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</a:t>
                      </a:r>
                      <a:r>
                        <a:rPr lang="ru-RU" sz="2000" b="1" dirty="0">
                          <a:effectLst/>
                        </a:rPr>
                        <a:t> – условно нулевой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0-5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Очень </a:t>
                      </a:r>
                      <a:r>
                        <a:rPr lang="ru-RU" sz="2000" b="1" dirty="0">
                          <a:effectLst/>
                        </a:rPr>
                        <a:t>слабая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0,05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115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II</a:t>
                      </a:r>
                      <a:r>
                        <a:rPr lang="ru-RU" sz="2000" b="1" dirty="0">
                          <a:effectLst/>
                        </a:rPr>
                        <a:t> - низкий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6-20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Слабая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0,2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115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III</a:t>
                      </a:r>
                      <a:r>
                        <a:rPr lang="ru-RU" sz="2000" b="1" dirty="0">
                          <a:effectLst/>
                        </a:rPr>
                        <a:t> - средний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21-40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Средняя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0,4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4115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IV</a:t>
                      </a:r>
                      <a:r>
                        <a:rPr lang="ru-RU" sz="2000" b="1" dirty="0">
                          <a:effectLst/>
                        </a:rPr>
                        <a:t> – высокий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41-70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Чрезвычайная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0,7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  <a:tr h="1250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</a:t>
                      </a:r>
                      <a:r>
                        <a:rPr lang="ru-RU" sz="2000" b="1" dirty="0">
                          <a:effectLst/>
                        </a:rPr>
                        <a:t> - катастрофический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71-100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Катастрофическая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1,0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2467" y="91166"/>
            <a:ext cx="11667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err="1" smtClean="0">
                <a:solidFill>
                  <a:srgbClr val="FF0000"/>
                </a:solidFill>
                <a:latin typeface="Calibri" pitchFamily="34" charset="0"/>
              </a:rPr>
              <a:t>Табл</a:t>
            </a:r>
            <a:r>
              <a:rPr lang="ru-RU" altLang="ru-RU" sz="2400" b="1" dirty="0" smtClean="0">
                <a:solidFill>
                  <a:srgbClr val="FF0000"/>
                </a:solidFill>
                <a:latin typeface="Calibri" pitchFamily="34" charset="0"/>
              </a:rPr>
              <a:t> 1. </a:t>
            </a:r>
            <a:r>
              <a:rPr lang="ru-RU" altLang="ru-RU" sz="2400" b="1" dirty="0">
                <a:solidFill>
                  <a:srgbClr val="FF0000"/>
                </a:solidFill>
                <a:latin typeface="Calibri" pitchFamily="34" charset="0"/>
              </a:rPr>
              <a:t>Экспертная оценка вероятности ухудшения экологического качества ОПС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10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7" y="188913"/>
            <a:ext cx="11487679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u="sng" dirty="0">
                <a:solidFill>
                  <a:srgbClr val="FF0000"/>
                </a:solidFill>
              </a:rPr>
              <a:t>4.Оценка накопленного (прошлого) экологического ущерба .</a:t>
            </a:r>
            <a:endParaRPr lang="ru-RU" altLang="ru-RU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В соответствии с «Методическими рекомендациями по проведению инвентаризации объектов накопленного  экологического ущерба» (Утверждены приказом </a:t>
            </a:r>
            <a:r>
              <a:rPr lang="ru-RU" altLang="ru-RU" sz="2800" b="1" dirty="0" err="1">
                <a:solidFill>
                  <a:srgbClr val="002060"/>
                </a:solidFill>
              </a:rPr>
              <a:t>Росприроднадзора</a:t>
            </a:r>
            <a:r>
              <a:rPr lang="ru-RU" altLang="ru-RU" sz="2800" b="1" dirty="0">
                <a:solidFill>
                  <a:srgbClr val="002060"/>
                </a:solidFill>
              </a:rPr>
              <a:t> от 25.04.2012 г. № 193),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 «…накопленный экологический ущерб – это выраженный в денежном выражении вред, причиненный окружающей среде или ее компонентам в результате осуществления хозяйственной и иной деятельности, в том числе в результате нарушения природоохранного законодательства, а также убытки (затраты) на ликвидацию и предотвращение отрицательных последствий нанесенного вреда окружающей среде» (раздел 2). </a:t>
            </a:r>
          </a:p>
        </p:txBody>
      </p:sp>
    </p:spTree>
    <p:extLst>
      <p:ext uri="{BB962C8B-B14F-4D97-AF65-F5344CB8AC3E}">
        <p14:creationId xmlns:p14="http://schemas.microsoft.com/office/powerpoint/2010/main" val="1864014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1" y="368068"/>
            <a:ext cx="11218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i="1" dirty="0">
                <a:solidFill>
                  <a:srgbClr val="FF0000"/>
                </a:solidFill>
              </a:rPr>
              <a:t>Оценка величины ставок экологического налога при загрязнении, деградации и захламлении  земельных участков.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541867" y="2462743"/>
            <a:ext cx="1113366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solidFill>
                  <a:srgbClr val="002060"/>
                </a:solidFill>
              </a:rPr>
              <a:t>В настоящее </a:t>
            </a:r>
            <a:r>
              <a:rPr lang="ru-RU" altLang="ru-RU" sz="4000" b="1" dirty="0">
                <a:solidFill>
                  <a:srgbClr val="002060"/>
                </a:solidFill>
              </a:rPr>
              <a:t>время экологический налог не уплачивается, а используются  экологические платежи, по сути дела являющиеся платой за загрязнение окружающей природной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1765530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19668" y="824442"/>
            <a:ext cx="1072726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dirty="0">
                <a:solidFill>
                  <a:srgbClr val="002060"/>
                </a:solidFill>
              </a:rPr>
              <a:t>С момента введения в 1992 году этих платежей перечень их видов оставался также неизменным: они взимаются за </a:t>
            </a:r>
            <a:r>
              <a:rPr lang="ru-RU" altLang="ru-RU" sz="4400" b="1" dirty="0">
                <a:solidFill>
                  <a:srgbClr val="FF0000"/>
                </a:solidFill>
              </a:rPr>
              <a:t>нормативные и сверхнормативные выбросы (сбросы) загрязняющих веществ и размещение отходов</a:t>
            </a:r>
            <a:r>
              <a:rPr lang="ru-RU" altLang="ru-RU" sz="4400" b="1" dirty="0">
                <a:solidFill>
                  <a:srgbClr val="002060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73855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107950" y="0"/>
            <a:ext cx="1147445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solidFill>
                  <a:srgbClr val="FF0000"/>
                </a:solidFill>
              </a:rPr>
              <a:t>Корректировка стоимости земель (использование экологических поправочных коэффициентов к стоимости земельных участков, разработка специальных  методов оценки загрязненных земель). </a:t>
            </a:r>
            <a:endParaRPr lang="ru-RU" altLang="ru-RU" b="1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b="1" dirty="0" smtClean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b="1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Очевидно</a:t>
            </a:r>
            <a:r>
              <a:rPr lang="ru-RU" altLang="ru-RU" b="1" dirty="0">
                <a:solidFill>
                  <a:srgbClr val="002060"/>
                </a:solidFill>
              </a:rPr>
              <a:t>, что практика землепользования требует оценки  рыночной, потребительной, кадастровой, инвестиционной, ликвидационной стоимости не только чистых и плодородных, но и химически загрязненных и деградированных земельных участков. </a:t>
            </a:r>
          </a:p>
        </p:txBody>
      </p:sp>
    </p:spTree>
    <p:extLst>
      <p:ext uri="{BB962C8B-B14F-4D97-AF65-F5344CB8AC3E}">
        <p14:creationId xmlns:p14="http://schemas.microsoft.com/office/powerpoint/2010/main" val="1291656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268743"/>
              </p:ext>
            </p:extLst>
          </p:nvPr>
        </p:nvGraphicFramePr>
        <p:xfrm>
          <a:off x="381000" y="1473200"/>
          <a:ext cx="11201400" cy="4718304"/>
        </p:xfrm>
        <a:graphic>
          <a:graphicData uri="http://schemas.openxmlformats.org/drawingml/2006/table">
            <a:tbl>
              <a:tblPr/>
              <a:tblGrid>
                <a:gridCol w="1600201"/>
                <a:gridCol w="3156814"/>
                <a:gridCol w="1840957"/>
                <a:gridCol w="2322468"/>
                <a:gridCol w="2280960"/>
              </a:tblGrid>
              <a:tr h="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ППЭК почв, балл 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Уровень потери экологического качества почв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Потеря эко-логического качества почв, % 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Уменьшение/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увеличение кадастровой, стоимости 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0638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Коэффициент уменьшения/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2063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увеличения стоимости 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(0,1 — 1)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 — условно нулевой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 — 5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1,0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(1,1 — 2)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 — низкий 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 — 20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0,94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/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1,06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(2,1 — 3)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 — средний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 — 40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0,79</a:t>
                      </a:r>
                      <a:r>
                        <a:rPr kumimoji="0" lang="en-US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/</a:t>
                      </a: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1,21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(3,1 — 4)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 — высокий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41 — 70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41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0,59</a:t>
                      </a: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/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1,41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(4,1 — 5)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 — катастрофический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71 -100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71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0,29</a:t>
                      </a:r>
                      <a:r>
                        <a:rPr kumimoji="0" lang="en-US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/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1,71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71600" y="457548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2225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Calibri" pitchFamily="34" charset="0"/>
              </a:rPr>
              <a:t>Табл.2.  </a:t>
            </a:r>
            <a:r>
              <a:rPr lang="ru-RU" altLang="ru-RU" b="1" dirty="0">
                <a:solidFill>
                  <a:srgbClr val="FF0000"/>
                </a:solidFill>
                <a:latin typeface="Calibri" pitchFamily="34" charset="0"/>
              </a:rPr>
              <a:t>Способ корректировки стоимостных характеристик земель на основе ППЭК почв 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64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" y="260350"/>
            <a:ext cx="1074208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 i="1" dirty="0">
                <a:solidFill>
                  <a:srgbClr val="FF0000"/>
                </a:solidFill>
              </a:rPr>
              <a:t>Экономическая </a:t>
            </a:r>
            <a:r>
              <a:rPr lang="ru-RU" altLang="ru-RU" sz="4400" b="1" i="1" dirty="0" err="1">
                <a:solidFill>
                  <a:srgbClr val="FF0000"/>
                </a:solidFill>
              </a:rPr>
              <a:t>интерпре-тация</a:t>
            </a:r>
            <a:r>
              <a:rPr lang="ru-RU" altLang="ru-RU" sz="4400" b="1" i="1" dirty="0">
                <a:solidFill>
                  <a:srgbClr val="FF0000"/>
                </a:solidFill>
              </a:rPr>
              <a:t> </a:t>
            </a:r>
            <a:r>
              <a:rPr lang="ru-RU" altLang="ru-RU" sz="4400" b="1" i="1" dirty="0" err="1">
                <a:solidFill>
                  <a:srgbClr val="FF0000"/>
                </a:solidFill>
              </a:rPr>
              <a:t>экосистемных</a:t>
            </a:r>
            <a:r>
              <a:rPr lang="ru-RU" altLang="ru-RU" sz="4400" b="1" i="1" dirty="0">
                <a:solidFill>
                  <a:srgbClr val="FF0000"/>
                </a:solidFill>
              </a:rPr>
              <a:t> сервисов (услуг)</a:t>
            </a:r>
            <a:endParaRPr lang="ru-RU" altLang="ru-RU" sz="4400" b="1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dirty="0" smtClean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dirty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dirty="0" smtClean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err="1" smtClean="0">
                <a:solidFill>
                  <a:srgbClr val="002060"/>
                </a:solidFill>
              </a:rPr>
              <a:t>Экосистемные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</a:rPr>
              <a:t>услуги – это выгоды, получаемые людьми от экосистем.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Идея </a:t>
            </a:r>
            <a:r>
              <a:rPr lang="ru-RU" altLang="ru-RU" sz="2800" b="1" dirty="0" err="1">
                <a:solidFill>
                  <a:srgbClr val="002060"/>
                </a:solidFill>
              </a:rPr>
              <a:t>экосистемных</a:t>
            </a:r>
            <a:r>
              <a:rPr lang="ru-RU" altLang="ru-RU" sz="2800" b="1" dirty="0">
                <a:solidFill>
                  <a:srgbClr val="002060"/>
                </a:solidFill>
              </a:rPr>
              <a:t> сервисов базируется на концепции природного капитала. Как известно, для человека природный капитал — суть совокупность природных ресурсов (совокупность активов окружающей среды</a:t>
            </a:r>
            <a:r>
              <a:rPr lang="ru-RU" altLang="ru-RU" sz="2800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97287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39688"/>
            <a:ext cx="113098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>
                <a:solidFill>
                  <a:srgbClr val="FF0000"/>
                </a:solidFill>
              </a:rPr>
              <a:t>Рис. 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6. Почва </a:t>
            </a:r>
            <a:r>
              <a:rPr lang="ru-RU" altLang="ru-RU" sz="2000" b="1" i="1" dirty="0">
                <a:solidFill>
                  <a:srgbClr val="FF0000"/>
                </a:solidFill>
              </a:rPr>
              <a:t>как природный капитал: классификация функций почв по принадлежности к категориям </a:t>
            </a:r>
            <a:r>
              <a:rPr lang="ru-RU" altLang="ru-RU" sz="2000" b="1" i="1" dirty="0" err="1">
                <a:solidFill>
                  <a:srgbClr val="FF0000"/>
                </a:solidFill>
              </a:rPr>
              <a:t>экосистемных</a:t>
            </a:r>
            <a:r>
              <a:rPr lang="ru-RU" altLang="ru-RU" sz="2000" b="1" i="1" dirty="0">
                <a:solidFill>
                  <a:srgbClr val="FF0000"/>
                </a:solidFill>
              </a:rPr>
              <a:t> услуг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Почва, как  природный капи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765175"/>
            <a:ext cx="11783785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986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" y="115888"/>
            <a:ext cx="11275483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897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тоды оценки экосситемных услу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4006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55650" y="5976938"/>
            <a:ext cx="99052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Рис.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7. </a:t>
            </a:r>
            <a:r>
              <a:rPr lang="ru-RU" altLang="ru-RU" sz="2000" b="1" dirty="0">
                <a:solidFill>
                  <a:srgbClr val="FF0000"/>
                </a:solidFill>
              </a:rPr>
              <a:t>Классификация методов оценки </a:t>
            </a:r>
            <a:r>
              <a:rPr lang="ru-RU" altLang="ru-RU" sz="2000" b="1" dirty="0" err="1">
                <a:solidFill>
                  <a:srgbClr val="FF0000"/>
                </a:solidFill>
              </a:rPr>
              <a:t>экосистемных</a:t>
            </a:r>
            <a:r>
              <a:rPr lang="ru-RU" altLang="ru-RU" sz="2000" b="1" dirty="0">
                <a:solidFill>
                  <a:srgbClr val="FF0000"/>
                </a:solidFill>
              </a:rPr>
              <a:t> услуг.</a:t>
            </a:r>
          </a:p>
        </p:txBody>
      </p:sp>
    </p:spTree>
    <p:extLst>
      <p:ext uri="{BB962C8B-B14F-4D97-AF65-F5344CB8AC3E}">
        <p14:creationId xmlns:p14="http://schemas.microsoft.com/office/powerpoint/2010/main" val="3488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9505" y="521506"/>
            <a:ext cx="87232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Примеры курсов:</a:t>
            </a:r>
          </a:p>
          <a:p>
            <a:pPr marL="514350" indent="-514350" algn="ctr">
              <a:buAutoNum type="arabicParenR"/>
            </a:pPr>
            <a:r>
              <a:rPr lang="ru-RU" sz="3200" b="1" dirty="0" smtClean="0">
                <a:solidFill>
                  <a:srgbClr val="002060"/>
                </a:solidFill>
              </a:rPr>
              <a:t>«Оценка земельных ресурсов» (лекционный курс для бакалавров-почвоведов)</a:t>
            </a:r>
            <a:r>
              <a:rPr lang="en-US" sz="3200" b="1" dirty="0" smtClean="0">
                <a:solidFill>
                  <a:srgbClr val="002060"/>
                </a:solidFill>
              </a:rPr>
              <a:t>;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514350" indent="-514350" algn="ctr">
              <a:buAutoNum type="arabicParenR"/>
            </a:pPr>
            <a:r>
              <a:rPr lang="ru-RU" sz="3200" b="1" dirty="0" smtClean="0">
                <a:solidFill>
                  <a:srgbClr val="002060"/>
                </a:solidFill>
              </a:rPr>
              <a:t>«Оценка почв и земель» (спецкурс для бакалавров-экологов на кафедре земельных ресурсов и оценки почв)</a:t>
            </a:r>
            <a:r>
              <a:rPr lang="en-US" sz="3200" b="1" dirty="0" smtClean="0">
                <a:solidFill>
                  <a:srgbClr val="002060"/>
                </a:solidFill>
              </a:rPr>
              <a:t>;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514350" indent="-514350" algn="ctr">
              <a:buAutoNum type="arabicParenR"/>
            </a:pPr>
            <a:r>
              <a:rPr lang="ru-RU" sz="3200" b="1" dirty="0" smtClean="0">
                <a:solidFill>
                  <a:srgbClr val="002060"/>
                </a:solidFill>
              </a:rPr>
              <a:t>«Справедливая экономика землепользования» (спецкурс для магистров-почвоведов на кафедре эрозии и охраны почв)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3040439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58799" y="474133"/>
            <a:ext cx="10845799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Учет </a:t>
            </a:r>
            <a:r>
              <a:rPr lang="ru-RU" altLang="ru-RU" sz="2800" b="1" dirty="0" err="1">
                <a:solidFill>
                  <a:srgbClr val="002060"/>
                </a:solidFill>
              </a:rPr>
              <a:t>экосистемных</a:t>
            </a:r>
            <a:r>
              <a:rPr lang="ru-RU" altLang="ru-RU" sz="2800" b="1" dirty="0">
                <a:solidFill>
                  <a:srgbClr val="002060"/>
                </a:solidFill>
              </a:rPr>
              <a:t> сервисов при оценке деградации земель используется также в методике Й. фон Брауна (</a:t>
            </a:r>
            <a:r>
              <a:rPr lang="ru-RU" altLang="ru-RU" sz="2800" b="1" dirty="0">
                <a:solidFill>
                  <a:srgbClr val="FF0000"/>
                </a:solidFill>
              </a:rPr>
              <a:t>методика «оценки действия / бездействия»). </a:t>
            </a:r>
            <a:endParaRPr lang="ru-RU" altLang="ru-RU" sz="2800" b="1" dirty="0" smtClean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</a:rPr>
              <a:t>Указанная </a:t>
            </a:r>
            <a:r>
              <a:rPr lang="ru-RU" altLang="ru-RU" sz="2800" b="1" dirty="0">
                <a:solidFill>
                  <a:srgbClr val="002060"/>
                </a:solidFill>
              </a:rPr>
              <a:t>методика разработана в рамках  единой </a:t>
            </a:r>
            <a:r>
              <a:rPr lang="ru-RU" altLang="ru-RU" sz="2800" b="1" dirty="0">
                <a:solidFill>
                  <a:srgbClr val="FF0000"/>
                </a:solidFill>
              </a:rPr>
              <a:t>методологии экономической оценки деградации земель</a:t>
            </a:r>
            <a:r>
              <a:rPr lang="ru-RU" altLang="ru-RU" sz="2800" b="1" dirty="0">
                <a:solidFill>
                  <a:srgbClr val="002060"/>
                </a:solidFill>
              </a:rPr>
              <a:t>, которая была сформулирована 21 сентября 2011 года, когда Секретариат Конвенции по борьбе с опустыниванием, Европейская комиссия и Правительство Германии объявили об открытии инициативы по </a:t>
            </a:r>
            <a:r>
              <a:rPr lang="ru-RU" altLang="ru-RU" sz="2800" b="1" dirty="0">
                <a:solidFill>
                  <a:srgbClr val="FF0000"/>
                </a:solidFill>
              </a:rPr>
              <a:t>Экономике деградации земель</a:t>
            </a:r>
            <a:r>
              <a:rPr lang="ru-RU" altLang="ru-RU" sz="2800" b="1" dirty="0">
                <a:solidFill>
                  <a:srgbClr val="002060"/>
                </a:solidFill>
              </a:rPr>
              <a:t>. </a:t>
            </a:r>
            <a:endParaRPr lang="ru-RU" altLang="ru-RU" sz="2800" b="1" dirty="0" smtClean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</a:rPr>
              <a:t>Теоретические </a:t>
            </a:r>
            <a:r>
              <a:rPr lang="ru-RU" altLang="ru-RU" sz="2800" b="1" dirty="0">
                <a:solidFill>
                  <a:srgbClr val="002060"/>
                </a:solidFill>
              </a:rPr>
              <a:t>основы для этой инициативы разрабатываются Международным институтом по исследованию продовольственной политики (IFPRI) и Университетом Бонна</a:t>
            </a:r>
          </a:p>
        </p:txBody>
      </p:sp>
    </p:spTree>
    <p:extLst>
      <p:ext uri="{BB962C8B-B14F-4D97-AF65-F5344CB8AC3E}">
        <p14:creationId xmlns:p14="http://schemas.microsoft.com/office/powerpoint/2010/main" val="1897861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8135" y="127553"/>
            <a:ext cx="1129343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Табл.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Оценка эффективности действия и бездействия против деградации земель УО ПЭЦ МГУ имени М.В. Ломоносова в соответствии с 5-ю различными сценариями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 descr="VonBra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0" y="1511796"/>
            <a:ext cx="11055926" cy="50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6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79449" y="679980"/>
            <a:ext cx="1040341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</a:rPr>
              <a:t>Методы 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эколого-экономической оценки деградации земель, </a:t>
            </a:r>
            <a:r>
              <a:rPr lang="ru-RU" altLang="ru-RU" sz="3600" b="1" dirty="0">
                <a:solidFill>
                  <a:srgbClr val="002060"/>
                </a:solidFill>
              </a:rPr>
              <a:t>основанные на определении </a:t>
            </a:r>
            <a:r>
              <a:rPr lang="ru-RU" altLang="ru-RU" sz="3600" b="1" dirty="0">
                <a:solidFill>
                  <a:srgbClr val="FF0000"/>
                </a:solidFill>
              </a:rPr>
              <a:t>прибыли и на ее сопоставлении с убытками</a:t>
            </a:r>
            <a:r>
              <a:rPr lang="ru-RU" altLang="ru-RU" sz="3600" b="1" dirty="0">
                <a:solidFill>
                  <a:srgbClr val="002060"/>
                </a:solidFill>
              </a:rPr>
              <a:t>, имеют наибольшую перспективу для выработки стратегии устойчивого (оптимального, рационального) развития территории – от локального участка/хозяйства (в том числе, - агрохозяйства) до субъекта и Федерального округа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96207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37" y="6901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75117" y="292878"/>
            <a:ext cx="89800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5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8177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9505" y="521506"/>
            <a:ext cx="87232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Содержание курсов формируется в том числе на основе результатов исследований в рамках грантов РНФ и РФФИ, в частности,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проектов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>
                <a:solidFill>
                  <a:srgbClr val="FF0000"/>
                </a:solidFill>
              </a:rPr>
              <a:t>Контроль деградации земель в Евразийском регионе</a:t>
            </a:r>
            <a:r>
              <a:rPr lang="ru-RU" sz="3200" b="1" dirty="0" smtClean="0">
                <a:solidFill>
                  <a:srgbClr val="FF0000"/>
                </a:solidFill>
              </a:rPr>
              <a:t>», </a:t>
            </a:r>
          </a:p>
          <a:p>
            <a:pPr algn="ctr"/>
            <a:r>
              <a:rPr lang="ru-RU" altLang="ru-RU" sz="3200" b="1" dirty="0">
                <a:solidFill>
                  <a:srgbClr val="FF0000"/>
                </a:solidFill>
              </a:rPr>
              <a:t>«Эколого-экономическая оценка последствий для сельского хозяйства России от деградации земель и изменения климата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»,</a:t>
            </a:r>
          </a:p>
          <a:p>
            <a:pPr algn="ctr"/>
            <a:r>
              <a:rPr lang="ru-RU" altLang="ru-RU" sz="3200" b="1" dirty="0">
                <a:solidFill>
                  <a:srgbClr val="FF0000"/>
                </a:solidFill>
              </a:rPr>
              <a:t>«Экономика деградации земель и продовольственная безопасность регионов России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»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4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733" y="363915"/>
            <a:ext cx="1126913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Сотрудниками факультета подготовлены учебные пособия и монографии по вопросам эколого-экономической оценки почв и земель: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1) Макаров О.А., </a:t>
            </a:r>
            <a:r>
              <a:rPr lang="ru-RU" sz="2800" b="1" dirty="0" err="1" smtClean="0">
                <a:solidFill>
                  <a:srgbClr val="FF0000"/>
                </a:solidFill>
              </a:rPr>
              <a:t>Каманина</a:t>
            </a:r>
            <a:r>
              <a:rPr lang="ru-RU" sz="2800" b="1" dirty="0" smtClean="0">
                <a:solidFill>
                  <a:srgbClr val="FF0000"/>
                </a:solidFill>
              </a:rPr>
              <a:t> И.З. «Экономическая оценка и сертификация почв и земель» (учебное пособие, 2008)</a:t>
            </a:r>
            <a:r>
              <a:rPr lang="en-US" sz="2800" b="1" dirty="0" smtClean="0">
                <a:solidFill>
                  <a:srgbClr val="FF0000"/>
                </a:solidFill>
              </a:rPr>
              <a:t>;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</a:t>
            </a:r>
            <a:r>
              <a:rPr lang="ru-RU" sz="2800" b="1" dirty="0">
                <a:solidFill>
                  <a:srgbClr val="002060"/>
                </a:solidFill>
              </a:rPr>
              <a:t>) Макаров О.А., Редько М.В., </a:t>
            </a:r>
            <a:r>
              <a:rPr lang="ru-RU" sz="2800" b="1" dirty="0" err="1">
                <a:solidFill>
                  <a:srgbClr val="002060"/>
                </a:solidFill>
              </a:rPr>
              <a:t>Гучок</a:t>
            </a:r>
            <a:r>
              <a:rPr lang="ru-RU" sz="2800" b="1" dirty="0">
                <a:solidFill>
                  <a:srgbClr val="002060"/>
                </a:solidFill>
              </a:rPr>
              <a:t> М.В</a:t>
            </a:r>
            <a:r>
              <a:rPr lang="ru-RU" sz="2800" b="1" dirty="0" smtClean="0">
                <a:solidFill>
                  <a:srgbClr val="002060"/>
                </a:solidFill>
              </a:rPr>
              <a:t>. «Эколого-экономическая и эколого-</a:t>
            </a:r>
            <a:r>
              <a:rPr lang="ru-RU" sz="2800" b="1" dirty="0" err="1" smtClean="0">
                <a:solidFill>
                  <a:srgbClr val="002060"/>
                </a:solidFill>
              </a:rPr>
              <a:t>бонитировочная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оценка </a:t>
            </a:r>
            <a:r>
              <a:rPr lang="ru-RU" sz="2800" b="1" dirty="0">
                <a:solidFill>
                  <a:srgbClr val="002060"/>
                </a:solidFill>
              </a:rPr>
              <a:t>почв и земель Московского </a:t>
            </a:r>
            <a:r>
              <a:rPr lang="ru-RU" sz="2800" b="1" dirty="0" smtClean="0">
                <a:solidFill>
                  <a:srgbClr val="002060"/>
                </a:solidFill>
              </a:rPr>
              <a:t>региона» (монография, 2011)</a:t>
            </a:r>
            <a:r>
              <a:rPr lang="en-US" sz="2800" b="1" dirty="0" smtClean="0">
                <a:solidFill>
                  <a:srgbClr val="002060"/>
                </a:solidFill>
              </a:rPr>
              <a:t>;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3) «Эколого-экономическая оценка деградации земель»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ru-RU" sz="2800" b="1" dirty="0" smtClean="0">
                <a:solidFill>
                  <a:srgbClr val="FF0000"/>
                </a:solidFill>
              </a:rPr>
              <a:t>под редакцией А.С. Яковлева, О.А. Макарова, С.В. Киселева, Э.Н. Молчанова (монография, 2016)</a:t>
            </a:r>
            <a:r>
              <a:rPr lang="en-US" sz="2800" b="1" dirty="0" smtClean="0">
                <a:solidFill>
                  <a:srgbClr val="FF0000"/>
                </a:solidFill>
              </a:rPr>
              <a:t>;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4)««Справедливая»  экономика землепользования»</a:t>
            </a:r>
            <a:r>
              <a:rPr lang="en-US" sz="2800" b="1" dirty="0" smtClean="0">
                <a:solidFill>
                  <a:srgbClr val="002060"/>
                </a:solidFill>
              </a:rPr>
              <a:t>/</a:t>
            </a:r>
            <a:r>
              <a:rPr lang="ru-RU" sz="2800" b="1" dirty="0" smtClean="0">
                <a:solidFill>
                  <a:srgbClr val="002060"/>
                </a:solidFill>
              </a:rPr>
              <a:t>под редакцией С.А. </a:t>
            </a:r>
            <a:r>
              <a:rPr lang="ru-RU" sz="2800" b="1" dirty="0" err="1" smtClean="0">
                <a:solidFill>
                  <a:srgbClr val="002060"/>
                </a:solidFill>
              </a:rPr>
              <a:t>Шобы</a:t>
            </a:r>
            <a:r>
              <a:rPr lang="ru-RU" sz="2800" b="1" dirty="0" smtClean="0">
                <a:solidFill>
                  <a:srgbClr val="002060"/>
                </a:solidFill>
              </a:rPr>
              <a:t>, О.А. Макарова (учебное пособие, 2018)</a:t>
            </a:r>
            <a:r>
              <a:rPr lang="en-US" sz="2800" b="1" dirty="0" smtClean="0">
                <a:solidFill>
                  <a:srgbClr val="002060"/>
                </a:solidFill>
              </a:rPr>
              <a:t>;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231088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66" y="1442668"/>
            <a:ext cx="3803267" cy="541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1"/>
            <a:ext cx="4343400" cy="628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123267" cy="586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18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ok_t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6" y="7259"/>
            <a:ext cx="4404497" cy="685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66267" y="4417203"/>
            <a:ext cx="67394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Рис.1.   </a:t>
            </a:r>
            <a:r>
              <a:rPr lang="ru-RU" sz="3200" b="1" i="1" dirty="0">
                <a:solidFill>
                  <a:srgbClr val="C00000"/>
                </a:solidFill>
              </a:rPr>
              <a:t>Картосхема  расположения объектов эколого-экономическая оценки деградации </a:t>
            </a:r>
            <a:r>
              <a:rPr lang="ru-RU" sz="3200" b="1" i="1" dirty="0" smtClean="0">
                <a:solidFill>
                  <a:srgbClr val="C00000"/>
                </a:solidFill>
              </a:rPr>
              <a:t>земель в рамках гранта РНФ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3799" y="512001"/>
            <a:ext cx="69172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smtClean="0">
                <a:solidFill>
                  <a:srgbClr val="002060"/>
                </a:solidFill>
              </a:rPr>
              <a:t>В подготовленных публикациях отражены результаты исследований конкретных регионов Российской Федерации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7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57" y="10840"/>
            <a:ext cx="9161809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3136" y="5944208"/>
            <a:ext cx="11786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</a:rPr>
              <a:t>Рис. </a:t>
            </a:r>
            <a:r>
              <a:rPr lang="ru-RU" sz="2600" b="1" dirty="0" smtClean="0">
                <a:solidFill>
                  <a:srgbClr val="C00000"/>
                </a:solidFill>
              </a:rPr>
              <a:t>2. Блок-схема </a:t>
            </a:r>
            <a:r>
              <a:rPr lang="ru-RU" sz="2600" b="1" dirty="0">
                <a:solidFill>
                  <a:srgbClr val="C00000"/>
                </a:solidFill>
              </a:rPr>
              <a:t>оценки экономики деградации земель на различных уровнях административно-хозяйственного устройства страны </a:t>
            </a:r>
            <a:endParaRPr lang="ru-RU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6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2098</Words>
  <Application>Microsoft Office PowerPoint</Application>
  <PresentationFormat>Произвольный</PresentationFormat>
  <Paragraphs>181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 ELD_lab</dc:creator>
  <cp:lastModifiedBy>Пользователь</cp:lastModifiedBy>
  <cp:revision>79</cp:revision>
  <dcterms:created xsi:type="dcterms:W3CDTF">2019-11-17T12:33:02Z</dcterms:created>
  <dcterms:modified xsi:type="dcterms:W3CDTF">2019-12-02T11:39:42Z</dcterms:modified>
</cp:coreProperties>
</file>