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47"/>
  </p:notesMasterIdLst>
  <p:sldIdLst>
    <p:sldId id="256" r:id="rId3"/>
    <p:sldId id="383" r:id="rId4"/>
    <p:sldId id="291" r:id="rId5"/>
    <p:sldId id="384" r:id="rId6"/>
    <p:sldId id="451" r:id="rId7"/>
    <p:sldId id="452" r:id="rId8"/>
    <p:sldId id="453" r:id="rId9"/>
    <p:sldId id="454" r:id="rId10"/>
    <p:sldId id="445" r:id="rId11"/>
    <p:sldId id="444" r:id="rId12"/>
    <p:sldId id="418" r:id="rId13"/>
    <p:sldId id="419" r:id="rId14"/>
    <p:sldId id="420" r:id="rId15"/>
    <p:sldId id="455" r:id="rId16"/>
    <p:sldId id="456" r:id="rId17"/>
    <p:sldId id="457" r:id="rId18"/>
    <p:sldId id="458" r:id="rId19"/>
    <p:sldId id="459" r:id="rId20"/>
    <p:sldId id="460" r:id="rId21"/>
    <p:sldId id="421" r:id="rId22"/>
    <p:sldId id="461" r:id="rId23"/>
    <p:sldId id="430" r:id="rId24"/>
    <p:sldId id="432" r:id="rId25"/>
    <p:sldId id="429" r:id="rId26"/>
    <p:sldId id="431" r:id="rId27"/>
    <p:sldId id="433" r:id="rId28"/>
    <p:sldId id="426" r:id="rId29"/>
    <p:sldId id="462" r:id="rId30"/>
    <p:sldId id="463" r:id="rId31"/>
    <p:sldId id="464" r:id="rId32"/>
    <p:sldId id="465" r:id="rId33"/>
    <p:sldId id="466" r:id="rId34"/>
    <p:sldId id="467" r:id="rId35"/>
    <p:sldId id="468" r:id="rId36"/>
    <p:sldId id="469" r:id="rId37"/>
    <p:sldId id="470" r:id="rId38"/>
    <p:sldId id="471" r:id="rId39"/>
    <p:sldId id="472" r:id="rId40"/>
    <p:sldId id="473" r:id="rId41"/>
    <p:sldId id="474" r:id="rId42"/>
    <p:sldId id="475" r:id="rId43"/>
    <p:sldId id="476" r:id="rId44"/>
    <p:sldId id="477" r:id="rId45"/>
    <p:sldId id="298" r:id="rId46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9" autoAdjust="0"/>
    <p:restoredTop sz="94640" autoAdjust="0"/>
  </p:normalViewPr>
  <p:slideViewPr>
    <p:cSldViewPr>
      <p:cViewPr varScale="1">
        <p:scale>
          <a:sx n="53" d="100"/>
          <a:sy n="53" d="100"/>
        </p:scale>
        <p:origin x="-96" y="-16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2F8B9-9A19-49AA-9317-A6ACF283AD9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62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24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512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3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01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37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516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4860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5712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4110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215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090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2256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5602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3116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486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703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09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002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106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595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57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uffs201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umo.ru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59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914400"/>
            <a:ext cx="7696200" cy="38671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Новая нормативная база и проблемы развития университетского биологического образования</a:t>
            </a:r>
            <a:endParaRPr lang="ru-RU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latin typeface="Times New Roman" pitchFamily="18" charset="0"/>
              </a:rPr>
              <a:t>О.П. Мелехова</a:t>
            </a:r>
            <a:r>
              <a:rPr lang="ru-RU" sz="2600" b="1" i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д.б.н., зам. председателя УМС по биологии УМО по классическому университетскому образованию</a:t>
            </a:r>
            <a:r>
              <a:rPr lang="ru-RU" sz="2400" b="1" i="1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000" b="1" i="1" dirty="0" smtClean="0">
                <a:latin typeface="Arial" charset="0"/>
              </a:rPr>
              <a:t>e-mail: </a:t>
            </a:r>
            <a:r>
              <a:rPr lang="en-US" sz="2000" b="1" i="1" dirty="0" smtClean="0">
                <a:latin typeface="Arial" charset="0"/>
                <a:hlinkClick r:id="rId3"/>
              </a:rPr>
              <a:t>muffs2013@gmail.com</a:t>
            </a:r>
            <a:endParaRPr lang="en-US" sz="2000" b="1" i="1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52550"/>
            <a:ext cx="8229600" cy="1981200"/>
          </a:xfrm>
        </p:spPr>
        <p:txBody>
          <a:bodyPr/>
          <a:lstStyle/>
          <a:p>
            <a:pPr marL="0" indent="0" algn="ctr" eaLnBrk="1" hangingPunct="1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dirty="0" smtClean="0">
                <a:cs typeface="Times New Roman" pitchFamily="18" charset="0"/>
              </a:rPr>
              <a:t>Образовательные организации разрабатывают ООП самостоятельно, в соответствии с ФГОС и с учетом примерных основных образовательных программ (ПООП) </a:t>
            </a:r>
            <a:endParaRPr lang="ru-RU" sz="24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4" name="Rectangle 2"/>
          <p:cNvSpPr>
            <a:spLocks noChangeArrowheads="1"/>
          </p:cNvSpPr>
          <p:nvPr/>
        </p:nvSpPr>
        <p:spPr bwMode="auto">
          <a:xfrm>
            <a:off x="342900" y="258842"/>
            <a:ext cx="571500" cy="3317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1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971550"/>
            <a:ext cx="8458200" cy="283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</a:t>
            </a:r>
          </a:p>
          <a:p>
            <a:pPr lvl="0" algn="ctr"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(ПООП)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является общедоступной частью государственной информационной системы, включается в реестр после экспертизы</a:t>
            </a: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Вузы разрабатывают образовательные программы в соответствии с ФГОС и с учетом ПООП по направлениям подготовки (ФЗ 273 СТ. 12, п. 7)</a:t>
            </a: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xmlns="" val="94907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12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0"/>
            <a:ext cx="8039100" cy="463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включает: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примерный учебный план и график,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примерные программы учебных дисциплин (модулей) и практик,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Рекомендуемые объем и содержание образования (по уровням)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программ,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примерные условия образовательной деятельности (включая примерные расчеты нормативных затрат)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>
                <a:srgbClr val="FFFFFF"/>
              </a:buClr>
              <a:defRPr/>
            </a:pPr>
            <a:endParaRPr lang="ru-RU" sz="24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9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13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90600" y="819150"/>
            <a:ext cx="7239000" cy="343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b="1" kern="0" cap="all" spc="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  ПЛАН </a:t>
            </a:r>
            <a:r>
              <a:rPr lang="ru-RU" sz="2400" b="1" kern="0" cap="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ОПРЕДЕЛЯЕТ</a:t>
            </a:r>
            <a:r>
              <a:rPr lang="ru-RU" sz="2400" kern="0" cap="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перечень, трудоемкость, последовательность учеб-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дисциплин (модулей), практик, формы промежу-точной аттестации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sz="2400" b="1" kern="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возможен индивидуальный учебный план,</a:t>
            </a:r>
            <a:r>
              <a:rPr lang="ru-RU" sz="2400" kern="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учитывающий потребности и особенности отдельного обучающегося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9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291106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14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10325" y="441720"/>
            <a:ext cx="8229600" cy="455415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Биологические науки 06.00.00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510325" y="1032501"/>
            <a:ext cx="8229600" cy="379470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/>
              <a:t>Направление </a:t>
            </a:r>
            <a:r>
              <a:rPr lang="ru-RU" sz="2400" dirty="0" smtClean="0"/>
              <a:t>подготовки БИОЛОГИЯ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Квалификация: </a:t>
            </a:r>
          </a:p>
          <a:p>
            <a:pPr marL="1970088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06.03.01   </a:t>
            </a:r>
            <a:r>
              <a:rPr lang="ru-RU" sz="2400" dirty="0">
                <a:latin typeface="Times New Roman" panose="02020603050405020304" pitchFamily="18" charset="0"/>
              </a:rPr>
              <a:t>Академический </a:t>
            </a:r>
            <a:r>
              <a:rPr lang="ru-RU" sz="2400" dirty="0" smtClean="0">
                <a:latin typeface="Times New Roman" panose="02020603050405020304" pitchFamily="18" charset="0"/>
              </a:rPr>
              <a:t>бакалавр</a:t>
            </a:r>
            <a:br>
              <a:rPr lang="ru-RU" sz="2400" dirty="0" smtClean="0">
                <a:latin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</a:rPr>
              <a:t>06.04.01   Магистр</a:t>
            </a:r>
            <a:endParaRPr lang="ru-RU" sz="2400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400" dirty="0"/>
              <a:t>Направление </a:t>
            </a:r>
            <a:r>
              <a:rPr lang="ru-RU" sz="2400" dirty="0" smtClean="0"/>
              <a:t>подготовки ПОЧВОВЕДЕНИЕ </a:t>
            </a:r>
            <a:endParaRPr lang="ru-RU" sz="2400" dirty="0"/>
          </a:p>
          <a:p>
            <a:pPr marL="0" indent="0">
              <a:lnSpc>
                <a:spcPts val="25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Квалификация:</a:t>
            </a:r>
          </a:p>
          <a:p>
            <a:pPr marL="1970088" indent="0">
              <a:lnSpc>
                <a:spcPts val="25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06.03.02   </a:t>
            </a:r>
            <a:r>
              <a:rPr lang="ru-RU" sz="2400" dirty="0">
                <a:latin typeface="Times New Roman" panose="02020603050405020304" pitchFamily="18" charset="0"/>
              </a:rPr>
              <a:t>Академический </a:t>
            </a:r>
            <a:r>
              <a:rPr lang="ru-RU" sz="2400" dirty="0" smtClean="0">
                <a:latin typeface="Times New Roman" panose="02020603050405020304" pitchFamily="18" charset="0"/>
              </a:rPr>
              <a:t>бакалавр </a:t>
            </a:r>
            <a:br>
              <a:rPr lang="ru-RU" sz="2400" dirty="0" smtClean="0">
                <a:latin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</a:rPr>
              <a:t>06.04.02   </a:t>
            </a:r>
            <a:r>
              <a:rPr lang="ru-RU" sz="2400" dirty="0">
                <a:latin typeface="Times New Roman" panose="02020603050405020304" pitchFamily="18" charset="0"/>
              </a:rPr>
              <a:t>Магистр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sz="2400" dirty="0"/>
              <a:t>  </a:t>
            </a:r>
            <a:r>
              <a:rPr lang="ru-RU" sz="2400" dirty="0" smtClean="0">
                <a:latin typeface="Times New Roman" panose="02020603050405020304" pitchFamily="18" charset="0"/>
              </a:rPr>
              <a:t>06.05.01: Биоинженерия </a:t>
            </a:r>
            <a:r>
              <a:rPr lang="ru-RU" sz="2400" dirty="0">
                <a:latin typeface="Times New Roman" panose="02020603050405020304" pitchFamily="18" charset="0"/>
              </a:rPr>
              <a:t>и </a:t>
            </a:r>
            <a:r>
              <a:rPr lang="ru-RU" sz="2400" dirty="0" err="1">
                <a:latin typeface="Times New Roman" panose="02020603050405020304" pitchFamily="18" charset="0"/>
              </a:rPr>
              <a:t>Биоинформатика</a:t>
            </a:r>
            <a:endParaRPr lang="ru-RU" sz="2400" dirty="0">
              <a:latin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186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Биологические науки 06.00.00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352550"/>
            <a:ext cx="8229600" cy="3086100"/>
          </a:xfrm>
        </p:spPr>
        <p:txBody>
          <a:bodyPr/>
          <a:lstStyle/>
          <a:p>
            <a:pPr marL="0" indent="0" algn="ctr">
              <a:lnSpc>
                <a:spcPts val="2500"/>
              </a:lnSpc>
              <a:buNone/>
            </a:pPr>
            <a:r>
              <a:rPr lang="ru-RU" sz="2800" dirty="0" smtClean="0"/>
              <a:t>Подготовка научно-исследовательских кадров в аспирантуре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06.06.01 Квалификация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/>
              <a:t> </a:t>
            </a:r>
          </a:p>
          <a:p>
            <a:pPr marL="179070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исследователь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06.07.01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адьюнктура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военных институтов)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06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xmlns="" val="429720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59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</a:rPr>
              <a:t>16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66750"/>
            <a:ext cx="8458200" cy="4114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Изменения в структуре ФГОС ВО по направлению 06.03.01 «Биология» (Академический бакалавр) </a:t>
            </a:r>
            <a:endParaRPr lang="ru-RU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Общий объем ФГОС сокращен за счет</a:t>
            </a:r>
          </a:p>
          <a:p>
            <a:pPr eaLnBrk="1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Редактирования общекультурных компетенций </a:t>
            </a:r>
          </a:p>
          <a:p>
            <a:pPr eaLnBrk="1" hangingPunct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Переноса требований к содержанию образовательных программ в Примерные образовательные программы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9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17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Структура ООП во ФГОС ВПО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(до 2013г.)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6824328"/>
              </p:ext>
            </p:extLst>
          </p:nvPr>
        </p:nvGraphicFramePr>
        <p:xfrm>
          <a:off x="609600" y="1809750"/>
          <a:ext cx="7696199" cy="2209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90600"/>
                <a:gridCol w="2514600"/>
                <a:gridCol w="1219200"/>
                <a:gridCol w="1752600"/>
                <a:gridCol w="1219199"/>
              </a:tblGrid>
              <a:tr h="22098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Код УЦ ООП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Учебные циклы и проектируемые результаты их освоения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Трудоемкость (зачетные </a:t>
                      </a:r>
                      <a:r>
                        <a:rPr lang="ru-RU" sz="1050" dirty="0" smtClean="0">
                          <a:effectLst/>
                        </a:rPr>
                        <a:t>единицы)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Примерный перечень дисциплин для разработки примерных программ, учебников и учебных пособий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Коды </a:t>
                      </a:r>
                      <a:r>
                        <a:rPr lang="ru-RU" sz="1050" dirty="0" smtClean="0">
                          <a:effectLst/>
                        </a:rPr>
                        <a:t>формируемых </a:t>
                      </a:r>
                      <a:r>
                        <a:rPr lang="ru-RU" sz="1050" dirty="0">
                          <a:effectLst/>
                        </a:rPr>
                        <a:t>компетенций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33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Структура ООП бакалавра ФГОС ВО 2013г.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9231621"/>
              </p:ext>
            </p:extLst>
          </p:nvPr>
        </p:nvGraphicFramePr>
        <p:xfrm>
          <a:off x="1752601" y="1257300"/>
          <a:ext cx="6248399" cy="3364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7104"/>
                <a:gridCol w="669463"/>
                <a:gridCol w="741832"/>
              </a:tblGrid>
              <a:tr h="1199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Структура программы </a:t>
                      </a:r>
                      <a:r>
                        <a:rPr lang="ru-RU" sz="1050" dirty="0" err="1">
                          <a:effectLst/>
                        </a:rPr>
                        <a:t>бакалавриата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Объем программы </a:t>
                      </a:r>
                      <a:r>
                        <a:rPr lang="ru-RU" sz="1050" dirty="0" err="1">
                          <a:effectLst/>
                        </a:rPr>
                        <a:t>бакалавриата</a:t>
                      </a:r>
                      <a:r>
                        <a:rPr lang="ru-RU" sz="1050" dirty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в зачетных единицах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Дисциплины (модули)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050" dirty="0">
                          <a:effectLst/>
                        </a:rPr>
                        <a:t>190 - 200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 marL="79953" marR="79953" marT="29982" marB="29982"/>
                </a:tc>
              </a:tr>
              <a:tr h="242844"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Базовая часть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050" dirty="0">
                          <a:effectLst/>
                        </a:rPr>
                        <a:t>101 - 109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 marL="79953" marR="79953" marT="29982" marB="29982"/>
                </a:tc>
              </a:tr>
              <a:tr h="242844"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Вариативная часть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 marL="79953" marR="79953" marT="29982" marB="29982"/>
                </a:tc>
              </a:tr>
              <a:tr h="287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Практики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050" dirty="0">
                          <a:effectLst/>
                        </a:rPr>
                        <a:t>35 - 40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 marL="79953" marR="79953" marT="29982" marB="29982"/>
                </a:tc>
              </a:tr>
              <a:tr h="242844">
                <a:tc>
                  <a:txBody>
                    <a:bodyPr/>
                    <a:lstStyle/>
                    <a:p>
                      <a:pPr marL="291465" indent="-291465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Базовая часть </a:t>
                      </a:r>
                    </a:p>
                    <a:p>
                      <a:pPr marL="291465" indent="-291465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050">
                          <a:effectLst/>
                        </a:rPr>
                        <a:t>12 - 18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 marL="79953" marR="79953" marT="29982" marB="29982"/>
                </a:tc>
              </a:tr>
              <a:tr h="242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Вариативная часть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 marL="79953" marR="79953" marT="29982" marB="29982"/>
                </a:tc>
              </a:tr>
              <a:tr h="399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Государственная итоговая аттестация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>
                          <a:effectLst/>
                        </a:rPr>
                        <a:t>6-9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65" marR="59965" marT="0" marB="0"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 marL="79953" marR="79953" marT="29982" marB="2998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190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19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Структура ООП магистра ФГОС ВО 2013г.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2373129"/>
              </p:ext>
            </p:extLst>
          </p:nvPr>
        </p:nvGraphicFramePr>
        <p:xfrm>
          <a:off x="724853" y="1727835"/>
          <a:ext cx="7694295" cy="2762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0870"/>
                <a:gridCol w="3150870"/>
                <a:gridCol w="1392555"/>
              </a:tblGrid>
              <a:tr h="6858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Структура программы магистратуры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>
                          <a:effectLst/>
                        </a:rPr>
                        <a:t>Объем программы магистратуры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>
                          <a:effectLst/>
                        </a:rPr>
                        <a:t>в зачетных единицах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>
                          <a:effectLst/>
                        </a:rPr>
                        <a:t>Блок 1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Дисциплины (модули)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0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050">
                          <a:effectLst/>
                        </a:rPr>
                        <a:t>54 - 66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716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Базовая часть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050">
                          <a:effectLst/>
                        </a:rPr>
                        <a:t>21 - 30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0" indent="-241300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Вариативная часть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1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>
                          <a:effectLst/>
                        </a:rPr>
                        <a:t>Блок 2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Практики, в том числе научно-исследовательская работа (НИР)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  <a:tab pos="449580" algn="l"/>
                        </a:tabLst>
                      </a:pPr>
                      <a:r>
                        <a:rPr lang="ru-RU" sz="1050">
                          <a:effectLst/>
                        </a:rPr>
                        <a:t>45 - 60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>
                          <a:effectLst/>
                        </a:rPr>
                        <a:t>Блок 3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Государственная итоговая аттестация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6-9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00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>
                          <a:effectLst/>
                        </a:rPr>
                        <a:t>Объем программы магистратуры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8770" algn="l"/>
                        </a:tabLst>
                      </a:pPr>
                      <a:r>
                        <a:rPr lang="ru-RU" sz="1050" dirty="0">
                          <a:effectLst/>
                        </a:rPr>
                        <a:t>120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22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об образовании в РФ (№ 273-ФЗ)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редакция ФГОС и другие нормативные документы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образовательных программ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развития профессионального биологического образования 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123950"/>
            <a:ext cx="7239000" cy="390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Базовая </a:t>
            </a: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 ООП включает обязательные для освоения дисциплины и практики по направлению</a:t>
            </a:r>
          </a:p>
          <a:p>
            <a:pPr lvl="0" algn="ctr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Вариативная часть формируется образовательной организацией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Образовательная организация вправе выбрать направленность (профиль) образовательной программы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7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123950"/>
            <a:ext cx="7239000" cy="267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b="1" kern="0" cap="all" spc="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Направленность (профиль) образовательной программы</a:t>
            </a: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ориентирует  на конкретные области знания или виды деятельности</a:t>
            </a: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6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586979"/>
            <a:ext cx="7924800" cy="434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ФГОС «Характеристики направлений» в него включены пункты: </a:t>
            </a: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 возможности обучения по индивидуальному плану </a:t>
            </a: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 сетевой форму обучения </a:t>
            </a: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 сроках обучения </a:t>
            </a: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r>
              <a:rPr lang="ru-RU" sz="2400" b="1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 обучении инвалидов и лиц с ограниченными возможностями здоровья </a:t>
            </a: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r>
              <a:rPr lang="ru-RU" sz="2400" b="1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 электронном обучении и дистанционных образовательных технологиях (допускается частично) </a:t>
            </a: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r>
              <a:rPr lang="ru-RU" sz="2400" b="1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 возможности использования наряду с русским языком государственных языков республик </a:t>
            </a:r>
            <a:endParaRPr lang="ru-RU" sz="2400" b="1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8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1047750"/>
            <a:ext cx="7924800" cy="321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120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ФГОС «Характеристики профессиональной деятельности».</a:t>
            </a:r>
          </a:p>
          <a:p>
            <a:pPr lvl="0" algn="ctr">
              <a:spcBef>
                <a:spcPts val="120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видов деятельности - научно-исследовательская, научно-производственная и проектная, организационно-управленческая и  педагогическая </a:t>
            </a: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дополнен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«Информационно-биологическая деятельность»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это  работа со справочными системами, поиск и обработка научной информации, участие в подготовке отчетов. </a:t>
            </a: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8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1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299" y="441720"/>
            <a:ext cx="8267701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ФГОС «Требования к результатам </a:t>
            </a:r>
            <a:b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освоения ООП».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общекультурные компетенции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существенно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сокращены в количестве и тщательно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отредактированы; </a:t>
            </a:r>
          </a:p>
          <a:p>
            <a:pPr lvl="0"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None/>
              <a:defRPr/>
            </a:pPr>
            <a:r>
              <a:rPr lang="ru-RU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общепрофессиональные компетенции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сохранены полностью в количестве и составе. </a:t>
            </a:r>
          </a:p>
          <a:p>
            <a:pPr lvl="0"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профессиональные компетенции</a:t>
            </a:r>
            <a:r>
              <a:rPr lang="ru-RU" sz="2400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соотвтетствии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с видами деятельности</a:t>
            </a:r>
          </a:p>
          <a:p>
            <a:pPr lvl="0"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Вузам предоставлена возможность 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дополнять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перечень компетенций в соответствии с выбранным профилем образовательной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xmlns="" val="33191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168289"/>
            <a:ext cx="75819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819150"/>
            <a:ext cx="8153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Примерной образовательной программе (ПООП) по направлению «Биология» мы ввели 15 профилей: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Общая биология (используют14 вузов)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Ботаника (используют 15 вузов)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Зоология (используют 17 вузов)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Антропология (использует только МГУ)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Физиология (используют 16 вузов)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Генетика (используют 11 вузов)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Биофизика (используют 7 вузов)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28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168289"/>
            <a:ext cx="8001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803" y="1047750"/>
            <a:ext cx="8305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75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8. Биохимия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(используют 15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вузов)</a:t>
            </a:r>
          </a:p>
          <a:p>
            <a:pPr marL="1158875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9. Микробиология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(используют 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вузов)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Биоэкология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(используют 23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вуза)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11. Биотехнология и биоинженерия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(используют 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вузов)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12. Биология клетки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(используют 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вузов)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13. Охотоведение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(используют 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вузов)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14. Кинология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(используют 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вуза)</a:t>
            </a:r>
          </a:p>
          <a:p>
            <a:pPr marL="1081088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15. Гидробиология и ихтиология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(используют 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вуза)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xmlns="" val="2053609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47750"/>
            <a:ext cx="8229600" cy="3086100"/>
          </a:xfrm>
        </p:spPr>
        <p:txBody>
          <a:bodyPr/>
          <a:lstStyle/>
          <a:p>
            <a:pPr marL="0" lvl="0" indent="0" eaLnBrk="1" hangingPunct="1">
              <a:lnSpc>
                <a:spcPct val="80000"/>
              </a:lnSpc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Инновации, необходимые в организации учебного процесса, связаны с возможностью формировать некоторые новые профили, имеющие достаточно широкую востребованность. </a:t>
            </a:r>
          </a:p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просьбам ведомств предлагается сформировать новые профили:</a:t>
            </a:r>
          </a:p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Морская биология (по просьбе Комитета по рыболовству);</a:t>
            </a:r>
          </a:p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Биомедицина (по просьбе ДВО РАН);</a:t>
            </a:r>
          </a:p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Радиобиология (по просьбе Минатома).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xmlns="" val="331916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47750"/>
            <a:ext cx="8229600" cy="3086100"/>
          </a:xfrm>
        </p:spPr>
        <p:txBody>
          <a:bodyPr/>
          <a:lstStyle/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базовой компоненты профессионального образования отражено во ФГОС только через перечень общекультурных и общепрофессиональных компетенций. </a:t>
            </a:r>
          </a:p>
          <a:p>
            <a:pPr marL="720725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Сохранено в ФГОС указание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необходимости включения в базовую часть ООП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дисциплин 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Философия», «История», «Иностранный язык», «Безопасность жизнедеятельности», а также «Физкультура» (вне расписания)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xmlns="" val="156676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29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720725" lv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Объем, содержание и порядок реализации этих </a:t>
            </a: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дисциплин, как и других дисциплин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вуз определяет самостоятельно, с учетом примерной основной образовательной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программы. </a:t>
            </a:r>
            <a:endParaRPr lang="ru-RU" sz="28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37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Цель новой редакции ФГОС : </a:t>
            </a:r>
          </a:p>
          <a:p>
            <a:pPr marL="61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Установление соответствия нормативам «Закона об образовании в Российской Федерации» (№ 273-ФЗ), вступившего в силу с 1.09.2013 г. 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30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2566" y="666750"/>
            <a:ext cx="8392732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anose="02020603050405020304" pitchFamily="18" charset="0"/>
                <a:cs typeface="Times New Roman" pitchFamily="18" charset="0"/>
              </a:rPr>
              <a:t>В блок «Практики» входят </a:t>
            </a:r>
          </a:p>
          <a:p>
            <a:pPr marL="0" indent="0" algn="ctr" eaLnBrk="1" hangingPunct="1">
              <a:lnSpc>
                <a:spcPts val="25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cs typeface="Times New Roman" pitchFamily="18" charset="0"/>
              </a:rPr>
              <a:t>учебная и производственная (в том числе, преддипломная) практики. </a:t>
            </a:r>
          </a:p>
          <a:p>
            <a:pPr marL="0" indent="0" algn="ctr" eaLnBrk="1" hangingPunct="1">
              <a:lnSpc>
                <a:spcPts val="23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В соответствии с «Положением о практике» </a:t>
            </a:r>
          </a:p>
          <a:p>
            <a:pPr marL="0" indent="0" eaLnBrk="1" hangingPunct="1">
              <a:lnSpc>
                <a:spcPts val="23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i="1" kern="0" dirty="0" smtClean="0">
                <a:latin typeface="Times New Roman" pitchFamily="18" charset="0"/>
                <a:cs typeface="Times New Roman" pitchFamily="18" charset="0"/>
              </a:rPr>
              <a:t>учебная практика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2800" i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приобретение первичных профессиональных умений и навыков; </a:t>
            </a:r>
          </a:p>
          <a:p>
            <a:pPr marL="0" indent="0" eaLnBrk="1" hangingPunct="1">
              <a:lnSpc>
                <a:spcPts val="23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i="1" kern="0" dirty="0" smtClean="0">
                <a:latin typeface="Times New Roman" pitchFamily="18" charset="0"/>
                <a:cs typeface="Times New Roman" pitchFamily="18" charset="0"/>
              </a:rPr>
              <a:t>производственная практика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посвящена получению профессиональных умений и навыков, опыта профессиональной деятельности, научно-исследовательской работы. </a:t>
            </a:r>
          </a:p>
          <a:p>
            <a:pPr marL="0" indent="0" algn="ctr" eaLnBrk="1" hangingPunct="1">
              <a:lnSpc>
                <a:spcPts val="23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В соответствии с профилем подготовки, практика может осуществляться в стационарном, выездном и полевом режиме</a:t>
            </a:r>
          </a:p>
          <a:p>
            <a:pPr marL="0" indent="0" eaLnBrk="1" hangingPunct="1">
              <a:lnSpc>
                <a:spcPts val="25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25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063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Блок</a:t>
            </a: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Государственная итоговая аттестация»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Имеет трудоемкость 6 – 9 </a:t>
            </a:r>
            <a:r>
              <a:rPr lang="ru-RU" sz="2800" kern="0" dirty="0" err="1" smtClean="0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., включает обязательное выполнение и защиту выпускной квалификационной работы и </a:t>
            </a:r>
            <a:r>
              <a:rPr lang="ru-RU" sz="2800" kern="0" dirty="0" err="1" smtClean="0">
                <a:latin typeface="Times New Roman" pitchFamily="18" charset="0"/>
                <a:cs typeface="Times New Roman" pitchFamily="18" charset="0"/>
              </a:rPr>
              <a:t>госэкзамен</a:t>
            </a: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 (при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xmlns="" val="4090228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32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Требования к кадровым условиям реализации ООП </a:t>
            </a:r>
            <a:r>
              <a:rPr lang="ru-RU" sz="2800" b="1" kern="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Доля штатных преподавателей – не менее 50% от общего числа преподавателей, обеспечивающих учебных процесс;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Наличие высшего образования и (или) ученой степени по </a:t>
            </a:r>
            <a:r>
              <a:rPr lang="ru-RU" sz="2400" i="1" kern="0" dirty="0" smtClean="0">
                <a:latin typeface="Times New Roman" pitchFamily="18" charset="0"/>
                <a:cs typeface="Times New Roman" pitchFamily="18" charset="0"/>
              </a:rPr>
              <a:t>профилю преподаваемой дисциплины –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не менее чем у 70% преподавателей;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Доля преподавателей из числа руководителей и работников профильных организаций – не менее 5%;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i="1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2044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Требования к учебно-методическому и материально-техническому обеспечению реализации ООП </a:t>
            </a:r>
            <a:r>
              <a:rPr lang="ru-RU" sz="2800" b="1" kern="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Библиотечный фонд и электронная библиотека должны содержать все издания основной литературы, перечисленные в программах дисциплин (модулей) и практик.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Электронно-информационная среда вуза должна содержать все учебно-методические материалы по ООП, обеспечивать выход в Интернет и доступ к профессиональным базам данных и справочным системам.</a:t>
            </a:r>
          </a:p>
        </p:txBody>
      </p:sp>
    </p:spTree>
    <p:extLst>
      <p:ext uri="{BB962C8B-B14F-4D97-AF65-F5344CB8AC3E}">
        <p14:creationId xmlns:p14="http://schemas.microsoft.com/office/powerpoint/2010/main" xmlns="" val="512289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34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Требования к учебно-методическому и материально-техническому обеспечению реализации ООП </a:t>
            </a:r>
            <a:r>
              <a:rPr lang="ru-RU" sz="2800" b="1" kern="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Материально-техническая база должна обеспечивать все виды лабораторной, дисциплинарной и междисциплинарной подготовки и проведения практик.</a:t>
            </a:r>
          </a:p>
        </p:txBody>
      </p:sp>
    </p:spTree>
    <p:extLst>
      <p:ext uri="{BB962C8B-B14F-4D97-AF65-F5344CB8AC3E}">
        <p14:creationId xmlns:p14="http://schemas.microsoft.com/office/powerpoint/2010/main" xmlns="" val="3688246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35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Обсуждается</a:t>
            </a: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«Требования к финансовым условиям реализации ООП»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Финансирование реализации программ </a:t>
            </a:r>
            <a:r>
              <a:rPr lang="ru-RU" sz="2800" kern="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 должно осуществляться в объеме не ниже нормативных затрат на оказание государственной услуги в сфере образования.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2467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35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Для УГСН «Биологические науки»  мы предлагаем учитывать в расчете нормативных затрат кроме соотношения численности преподавателей и студентов следующее: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Наличие и приобретение сложного лабораторного оборудования;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Использование специализированных материальных запасов;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Необходимость достаточного учебно-вспомогательного персонала;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Необходимость организации стационарных, выездных и полевых практик.</a:t>
            </a:r>
          </a:p>
        </p:txBody>
      </p:sp>
    </p:spTree>
    <p:extLst>
      <p:ext uri="{BB962C8B-B14F-4D97-AF65-F5344CB8AC3E}">
        <p14:creationId xmlns:p14="http://schemas.microsoft.com/office/powerpoint/2010/main" xmlns="" val="3688246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37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Оценка качества освоения программ </a:t>
            </a:r>
            <a:r>
              <a:rPr lang="ru-RU" sz="2800" b="1" kern="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endParaRPr 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Ответственность за обеспечение качества подготовки обучающихся и получение требуемых результатов освоения программы несет образовательная организация.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Признание качества программ </a:t>
            </a:r>
            <a:r>
              <a:rPr lang="ru-RU" sz="2400" kern="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 и их соответствие требованиям рынка труда и профессиональных стандартов (при наличии) устанавливается процедурой профессионально-общественной аккредитации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xmlns="" val="36882467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38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Оценка качества освоения обучающимися ООП включает: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Текущий контроль успеваемости;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Промежуточную аттестацию и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Государственную итоговую аттестацию.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Конкретные формы и процедуры контроля успеваемости устанавливаются образовательной организацией.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 определяет требования к процедуре проведения ГИА на основе «Порядка проведения государственной итоговой аттестации».</a:t>
            </a:r>
          </a:p>
        </p:txBody>
      </p:sp>
    </p:spTree>
    <p:extLst>
      <p:ext uri="{BB962C8B-B14F-4D97-AF65-F5344CB8AC3E}">
        <p14:creationId xmlns:p14="http://schemas.microsoft.com/office/powerpoint/2010/main" xmlns="" val="3217010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39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Формирование основной образовательной программы (ООП):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ООП формируется образовательной организацией на основе «Порядка организации и осуществления образовательной деятельности», с учетом ПООП, предложенной УМО.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ООП включает комплекс основных характеристик образования: объем, содержание, планируемые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xmlns="" val="83166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42950"/>
            <a:ext cx="8229600" cy="34861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Нормативные правовые акты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реализации образовательных программ ВО в соответствии с Федеральным законом об образовании 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разработки ПООП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специальностей и направлений подготовки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проведения ИГА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Положение о практике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приема на обучение 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4" name="Rectangle 2"/>
          <p:cNvSpPr>
            <a:spLocks noChangeArrowheads="1"/>
          </p:cNvSpPr>
          <p:nvPr/>
        </p:nvSpPr>
        <p:spPr bwMode="auto">
          <a:xfrm>
            <a:off x="381000" y="22860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40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Компоненты ООП: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Общая характеристика;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Учебный план;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Календарный учебный график;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Рабочие программы дисциплин (модулей) и практик;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Фонд оценочных средств и программа промежуточной и итоговой аттестации;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Характеристика условий реализации ООП (кадровых, информационных, материально-технических).</a:t>
            </a:r>
          </a:p>
        </p:txBody>
      </p:sp>
    </p:spTree>
    <p:extLst>
      <p:ext uri="{BB962C8B-B14F-4D97-AF65-F5344CB8AC3E}">
        <p14:creationId xmlns:p14="http://schemas.microsoft.com/office/powerpoint/2010/main" xmlns="" val="8316628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41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ПООП по направлению 06.03.01 «Биология»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Разработана в Совете по биологии УМО на основе ФГОС 2010г., прошла экспертизу, сертифицирована, опубликована и представлена на сайте</a:t>
            </a:r>
            <a:r>
              <a:rPr lang="en-US" sz="28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МГУ, а также на сайте </a:t>
            </a:r>
            <a:r>
              <a:rPr lang="en-US" sz="2800" kern="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www.bioumo.ru</a:t>
            </a: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Она включает не только базовую, но и профильную часть учебного плана (характеристики профилей).</a:t>
            </a:r>
          </a:p>
        </p:txBody>
      </p:sp>
    </p:spTree>
    <p:extLst>
      <p:ext uri="{BB962C8B-B14F-4D97-AF65-F5344CB8AC3E}">
        <p14:creationId xmlns:p14="http://schemas.microsoft.com/office/powerpoint/2010/main" xmlns="" val="831662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42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latin typeface="Times New Roman" pitchFamily="18" charset="0"/>
                <a:cs typeface="Times New Roman" pitchFamily="18" charset="0"/>
              </a:rPr>
              <a:t>Проблемы развития профессионального биологического образования: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Проблема смысла и цели образования;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Тенденция бюрократизации образования;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Контроль документооборота: гарантия качества не через содержание образования, а через контроль организации </a:t>
            </a:r>
            <a:r>
              <a:rPr lang="ru-RU" sz="2800" u="sng" kern="0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275980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43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lv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Проблемы развития профессионального биологического образования</a:t>
            </a: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Коммерциализация образования;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проектах профессиональных стандартов – замена основного смысла профессии избыточной системой требований к организации деятельности.</a:t>
            </a:r>
            <a:endParaRPr lang="ru-RU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5980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dirty="0" smtClean="0">
                <a:latin typeface="Times New Roman" pitchFamily="18" charset="0"/>
              </a:rPr>
              <a:t>44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14399" y="586979"/>
            <a:ext cx="7554527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Уровни профессионального образования, </a:t>
            </a:r>
          </a:p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образовательные программы </a:t>
            </a:r>
            <a:endParaRPr lang="ru-RU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+mj-lt"/>
              <a:buAutoNum type="arabicPeriod"/>
              <a:defRPr/>
            </a:pP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профессиональное образование </a:t>
            </a:r>
            <a:endParaRPr lang="ru-RU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79500" indent="-184150">
              <a:buClr>
                <a:srgbClr val="FFFFFF"/>
              </a:buClr>
              <a:defRPr/>
            </a:pPr>
            <a:r>
              <a:rPr lang="ru-RU" sz="2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квалифицированных рабочих </a:t>
            </a:r>
          </a:p>
          <a:p>
            <a:pPr marL="1079500" indent="-184150">
              <a:buClr>
                <a:srgbClr val="FFFFFF"/>
              </a:buClr>
              <a:defRPr/>
            </a:pPr>
            <a:r>
              <a:rPr lang="ru-RU" sz="2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специалистов среднего звена 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- 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специалист, магистратура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кадров высшей квалификации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аспирантура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адъюнктура)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ординатура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ассистентура – стажировка 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Font typeface="+mj-lt"/>
              <a:buAutoNum type="arabicPeriod" startAt="2"/>
              <a:defRPr/>
            </a:pPr>
            <a:endParaRPr lang="ru-RU" sz="22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67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742950"/>
            <a:ext cx="7239000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sz="2400" b="1" kern="0" cap="all" spc="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получения образования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организациях, имеющих лицензию на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-тельную деятельность – в очной, очно-заочной или заочной форме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вне организаций – в форме семейного или самостоятельного образования; </a:t>
            </a: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этом случае можно пройти экстерном  промежуточную и государственную итоговую аттестацию после зачисления в организацию, осуществляющую образовательную деятельность на основании лицензии по аккредитованной ООП </a:t>
            </a: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0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7512" y="1276350"/>
            <a:ext cx="7848600" cy="268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b="1" kern="0" cap="all" spc="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Сетевая форма реализации </a:t>
            </a:r>
            <a:r>
              <a:rPr lang="ru-RU" b="1" kern="0" cap="all" spc="1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ооп</a:t>
            </a:r>
            <a:r>
              <a:rPr lang="ru-RU" b="1" kern="0" cap="all" spc="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возможна с использованием ресурсов нескольких организаций (в том числе, иностранных) для осуществления видов учебной деятельности предусмотренных ООП</a:t>
            </a:r>
            <a:endParaRPr lang="ru-RU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51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0600" y="742950"/>
            <a:ext cx="7239000" cy="339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None/>
              <a:defRPr/>
            </a:pP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 создание образовательными организациями </a:t>
            </a:r>
            <a:r>
              <a:rPr lang="ru-RU" sz="3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 </a:t>
            </a: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 иных струк-турных подразделений на базе иных организаций по профилю подготовки. Также научные и иные организации могут создавать научно-исследователь-</a:t>
            </a:r>
            <a:r>
              <a:rPr lang="ru-RU" sz="32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ские</a:t>
            </a: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или технические </a:t>
            </a:r>
            <a:r>
              <a:rPr lang="ru-RU" sz="3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лаборатории </a:t>
            </a: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 вузах</a:t>
            </a:r>
            <a:endParaRPr lang="ru-RU" sz="3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4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971550"/>
            <a:ext cx="8229600" cy="39624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ФГОС включают требования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(согласно федеральному закону об образовании, ст. 11 и 12)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структуре ООП (в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к соотношению обязательной и вариативной частей)</a:t>
            </a:r>
          </a:p>
          <a:p>
            <a:pPr eaLnBrk="1" hangingPunct="1">
              <a:lnSpc>
                <a:spcPts val="25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условиям реализации ООП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результатам освоения ООП (компетенциям выпускника) </a:t>
            </a:r>
          </a:p>
          <a:p>
            <a:pPr marL="1158875" indent="0" eaLnBrk="1" hangingPunct="1">
              <a:lnSpc>
                <a:spcPct val="80000"/>
              </a:lnSpc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образования определяют образовательные программы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4" name="Rectangle 2"/>
          <p:cNvSpPr>
            <a:spLocks noChangeArrowheads="1"/>
          </p:cNvSpPr>
          <p:nvPr/>
        </p:nvSpPr>
        <p:spPr bwMode="auto">
          <a:xfrm>
            <a:off x="381000" y="22860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2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3050</TotalTime>
  <Words>1685</Words>
  <Application>Microsoft Office PowerPoint</Application>
  <PresentationFormat>Экран (16:9)</PresentationFormat>
  <Paragraphs>347</Paragraphs>
  <Slides>44</Slides>
  <Notes>44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Оформление по умолчанию</vt:lpstr>
      <vt:lpstr>Текстура</vt:lpstr>
      <vt:lpstr>1</vt:lpstr>
      <vt:lpstr>Содержание</vt:lpstr>
      <vt:lpstr>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УГСН  Биологические науки 06.00.00</vt:lpstr>
      <vt:lpstr>УГСН  Биологические науки 06.00.00</vt:lpstr>
      <vt:lpstr>16</vt:lpstr>
      <vt:lpstr>17</vt:lpstr>
      <vt:lpstr>18</vt:lpstr>
      <vt:lpstr>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Felix Kasparinsky</cp:lastModifiedBy>
  <cp:revision>188</cp:revision>
  <cp:lastPrinted>2013-12-08T19:41:14Z</cp:lastPrinted>
  <dcterms:created xsi:type="dcterms:W3CDTF">1601-01-01T00:00:00Z</dcterms:created>
  <dcterms:modified xsi:type="dcterms:W3CDTF">2014-02-18T05:21:13Z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